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2"/>
  </p:notesMasterIdLst>
  <p:handoutMasterIdLst>
    <p:handoutMasterId r:id="rId33"/>
  </p:handoutMasterIdLst>
  <p:sldIdLst>
    <p:sldId id="256" r:id="rId5"/>
    <p:sldId id="307" r:id="rId6"/>
    <p:sldId id="344" r:id="rId7"/>
    <p:sldId id="343" r:id="rId8"/>
    <p:sldId id="345" r:id="rId9"/>
    <p:sldId id="346" r:id="rId10"/>
    <p:sldId id="347" r:id="rId11"/>
    <p:sldId id="348" r:id="rId12"/>
    <p:sldId id="349" r:id="rId13"/>
    <p:sldId id="352" r:id="rId14"/>
    <p:sldId id="353" r:id="rId15"/>
    <p:sldId id="366" r:id="rId16"/>
    <p:sldId id="351" r:id="rId17"/>
    <p:sldId id="350" r:id="rId18"/>
    <p:sldId id="367" r:id="rId19"/>
    <p:sldId id="355" r:id="rId20"/>
    <p:sldId id="354" r:id="rId21"/>
    <p:sldId id="342" r:id="rId22"/>
    <p:sldId id="358" r:id="rId23"/>
    <p:sldId id="368" r:id="rId24"/>
    <p:sldId id="356" r:id="rId25"/>
    <p:sldId id="357" r:id="rId26"/>
    <p:sldId id="359" r:id="rId27"/>
    <p:sldId id="361" r:id="rId28"/>
    <p:sldId id="362" r:id="rId29"/>
    <p:sldId id="363" r:id="rId30"/>
    <p:sldId id="364" r:id="rId31"/>
  </p:sldIdLst>
  <p:sldSz cx="9144000" cy="6858000" type="screen4x3"/>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FF00"/>
    <a:srgbClr val="F6FCF9"/>
    <a:srgbClr val="FF99CC"/>
    <a:srgbClr val="FF99FF"/>
    <a:srgbClr val="FF9900"/>
    <a:srgbClr val="827266"/>
    <a:srgbClr val="49515F"/>
    <a:srgbClr val="646C7B"/>
    <a:srgbClr val="828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E1EF5-C08F-8B86-155B-AD3538FD32D4}" v="9" dt="2021-01-27T08:58:14.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58065" autoAdjust="0"/>
  </p:normalViewPr>
  <p:slideViewPr>
    <p:cSldViewPr snapToGrid="0" showGuides="1">
      <p:cViewPr varScale="1">
        <p:scale>
          <a:sx n="50" d="100"/>
          <a:sy n="50" d="100"/>
        </p:scale>
        <p:origin x="2371" y="72"/>
      </p:cViewPr>
      <p:guideLst>
        <p:guide orient="horz" pos="2160"/>
        <p:guide pos="2880"/>
      </p:guideLst>
    </p:cSldViewPr>
  </p:slideViewPr>
  <p:outlineViewPr>
    <p:cViewPr>
      <p:scale>
        <a:sx n="33" d="100"/>
        <a:sy n="33" d="100"/>
      </p:scale>
      <p:origin x="0" y="-69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0" d="100"/>
          <a:sy n="60" d="100"/>
        </p:scale>
        <p:origin x="327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1397" tIns="45697" rIns="91397" bIns="45697" rtlCol="0"/>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5375" y="2"/>
            <a:ext cx="2918831" cy="495029"/>
          </a:xfrm>
          <a:prstGeom prst="rect">
            <a:avLst/>
          </a:prstGeom>
        </p:spPr>
        <p:txBody>
          <a:bodyPr vert="horz" lIns="91397" tIns="45697" rIns="91397" bIns="45697" rtlCol="0"/>
          <a:lstStyle>
            <a:lvl1pPr algn="l" rtl="0">
              <a:defRPr sz="1200"/>
            </a:lvl1pPr>
          </a:lstStyle>
          <a:p>
            <a:pPr algn="r" rtl="0"/>
            <a:r>
              <a:rPr lang="en-US" altLang="ja-JP">
                <a:latin typeface="Meiryo UI" panose="020B0604030504040204" pitchFamily="50" charset="-128"/>
                <a:ea typeface="Meiryo UI" panose="020B0604030504040204" pitchFamily="50" charset="-128"/>
              </a:rPr>
              <a:t>2020/12/07</a:t>
            </a:r>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1" y="9371290"/>
            <a:ext cx="2918831" cy="495028"/>
          </a:xfrm>
          <a:prstGeom prst="rect">
            <a:avLst/>
          </a:prstGeom>
        </p:spPr>
        <p:txBody>
          <a:bodyPr vert="horz" lIns="91397" tIns="45697" rIns="91397" bIns="45697" rtlCol="0" anchor="b"/>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5" y="9371290"/>
            <a:ext cx="2918831" cy="495028"/>
          </a:xfrm>
          <a:prstGeom prst="rect">
            <a:avLst/>
          </a:prstGeom>
        </p:spPr>
        <p:txBody>
          <a:bodyPr vert="horz" lIns="91397" tIns="45697" rIns="91397" bIns="45697" rtlCol="0" anchor="b"/>
          <a:lstStyle>
            <a:lvl1pPr algn="l" rtl="0">
              <a:defRPr sz="12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ヘッダー プレースホルダー 12"/>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14" name="スライド イメージ プレースホルダー 13"/>
          <p:cNvSpPr>
            <a:spLocks noGrp="1" noRot="1" noChangeAspect="1"/>
          </p:cNvSpPr>
          <p:nvPr>
            <p:ph type="sldImg" idx="2"/>
          </p:nvPr>
        </p:nvSpPr>
        <p:spPr>
          <a:xfrm>
            <a:off x="1503363" y="703263"/>
            <a:ext cx="3719512" cy="2790825"/>
          </a:xfrm>
          <a:prstGeom prst="rect">
            <a:avLst/>
          </a:prstGeom>
          <a:noFill/>
          <a:ln w="12700">
            <a:solidFill>
              <a:prstClr val="black"/>
            </a:solidFill>
          </a:ln>
        </p:spPr>
        <p:txBody>
          <a:bodyPr vert="horz" lIns="90763" tIns="45382" rIns="90763" bIns="45382" rtlCol="0" anchor="ctr"/>
          <a:lstStyle/>
          <a:p>
            <a:endParaRPr lang="ja-JP" altLang="en-US"/>
          </a:p>
        </p:txBody>
      </p:sp>
      <p:sp>
        <p:nvSpPr>
          <p:cNvPr id="15" name="フッター プレースホルダー 14"/>
          <p:cNvSpPr>
            <a:spLocks noGrp="1"/>
          </p:cNvSpPr>
          <p:nvPr>
            <p:ph type="ftr" sz="quarter" idx="4"/>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16" name="スライド番号プレースホルダー 15"/>
          <p:cNvSpPr>
            <a:spLocks noGrp="1"/>
          </p:cNvSpPr>
          <p:nvPr>
            <p:ph type="sldNum" sz="quarter" idx="5"/>
          </p:nvPr>
        </p:nvSpPr>
        <p:spPr>
          <a:xfrm>
            <a:off x="3581058" y="9090356"/>
            <a:ext cx="2919565" cy="493868"/>
          </a:xfrm>
          <a:prstGeom prst="rect">
            <a:avLst/>
          </a:prstGeom>
        </p:spPr>
        <p:txBody>
          <a:bodyPr vert="horz" lIns="90763" tIns="45382" rIns="90763" bIns="45382" rtlCol="0" anchor="b"/>
          <a:lstStyle>
            <a:lvl1pPr algn="r">
              <a:defRPr sz="1200"/>
            </a:lvl1pPr>
          </a:lstStyle>
          <a:p>
            <a:fld id="{7D707B8C-A4B0-4F1E-837D-F309B1E23E8C}" type="slidenum">
              <a:rPr kumimoji="1" lang="ja-JP" altLang="en-US" smtClean="0"/>
              <a:t>‹#›</a:t>
            </a:fld>
            <a:endParaRPr kumimoji="1" lang="ja-JP" altLang="en-US"/>
          </a:p>
        </p:txBody>
      </p:sp>
      <p:sp>
        <p:nvSpPr>
          <p:cNvPr id="17" name="ノート プレースホルダー 16"/>
          <p:cNvSpPr>
            <a:spLocks noGrp="1"/>
          </p:cNvSpPr>
          <p:nvPr>
            <p:ph type="body" sz="quarter" idx="3"/>
          </p:nvPr>
        </p:nvSpPr>
        <p:spPr>
          <a:xfrm>
            <a:off x="661494" y="3611766"/>
            <a:ext cx="5389240" cy="5854366"/>
          </a:xfrm>
          <a:prstGeom prst="rect">
            <a:avLst/>
          </a:prstGeom>
        </p:spPr>
        <p:txBody>
          <a:bodyPr vert="horz" lIns="90763" tIns="45382" rIns="90763" bIns="4538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400" kern="1200">
        <a:solidFill>
          <a:schemeClr val="tx2"/>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400" kern="1200">
        <a:solidFill>
          <a:schemeClr val="tx2"/>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400" kern="1200">
        <a:solidFill>
          <a:schemeClr val="tx2"/>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400" kern="1200">
        <a:solidFill>
          <a:schemeClr val="tx2"/>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400" kern="1200">
        <a:solidFill>
          <a:schemeClr val="tx2"/>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これより，「チーム学校と人材育成」に関する法規について説明します。</a:t>
            </a:r>
            <a:endParaRPr lang="en-US" altLang="ja-JP"/>
          </a:p>
          <a:p>
            <a:endParaRPr lang="en-US" altLang="ja-JP"/>
          </a:p>
          <a:p>
            <a:r>
              <a:rPr lang="ja-JP" altLang="en-US"/>
              <a:t>　　</a:t>
            </a:r>
            <a:endParaRPr lang="en-US" altLang="ja-JP"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a:t>
            </a:fld>
            <a:endParaRPr lang="ja-JP" altLang="en-US" dirty="0"/>
          </a:p>
        </p:txBody>
      </p:sp>
      <p:sp>
        <p:nvSpPr>
          <p:cNvPr id="6" name="スライド イメージ プレースホルダー 5"/>
          <p:cNvSpPr>
            <a:spLocks noGrp="1" noRot="1" noChangeAspect="1"/>
          </p:cNvSpPr>
          <p:nvPr>
            <p:ph type="sldImg"/>
          </p:nvPr>
        </p:nvSpPr>
        <p:spPr/>
      </p:sp>
    </p:spTree>
    <p:extLst>
      <p:ext uri="{BB962C8B-B14F-4D97-AF65-F5344CB8AC3E}">
        <p14:creationId xmlns:p14="http://schemas.microsoft.com/office/powerpoint/2010/main" val="131614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次は，学級編制と教職員の配置についてです。</a:t>
            </a:r>
            <a:endParaRPr lang="en-US" altLang="ja-JP" dirty="0"/>
          </a:p>
          <a:p>
            <a:endParaRPr lang="en-US" altLang="ja-JP" dirty="0"/>
          </a:p>
          <a:p>
            <a:r>
              <a:rPr lang="ja-JP" altLang="en-US" dirty="0"/>
              <a:t>　小・中学校の学級編制の標準については，「公立義務教育諸学校の学級編制及び教職員定数の標準に関する法律」で規定されています。名称が長いので，義務標準法と呼ばれています。</a:t>
            </a:r>
            <a:endParaRPr lang="en-US" altLang="ja-JP" dirty="0"/>
          </a:p>
          <a:p>
            <a:endParaRPr lang="en-US" altLang="ja-JP" dirty="0"/>
          </a:p>
          <a:p>
            <a:r>
              <a:rPr lang="ja-JP" altLang="en-US" dirty="0"/>
              <a:t>　学校教育法施行規則では，学校の学級数について，小・中学校では</a:t>
            </a:r>
            <a:r>
              <a:rPr lang="en-US" altLang="ja-JP" dirty="0"/>
              <a:t>12</a:t>
            </a:r>
            <a:r>
              <a:rPr lang="ja-JP" altLang="en-US" dirty="0"/>
              <a:t>学級以上</a:t>
            </a:r>
            <a:r>
              <a:rPr lang="en-US" altLang="ja-JP" dirty="0"/>
              <a:t>18</a:t>
            </a:r>
            <a:r>
              <a:rPr lang="ja-JP" altLang="en-US" dirty="0"/>
              <a:t>学級以下を標準としています。ただし，地域の実態等により特別の事情のあるときは，例外が認められています。</a:t>
            </a:r>
            <a:endParaRPr lang="en-US" altLang="ja-JP" dirty="0"/>
          </a:p>
          <a:p>
            <a:endParaRPr lang="ja-JP" altLang="en-US" dirty="0"/>
          </a:p>
          <a:p>
            <a:r>
              <a:rPr lang="ja-JP" altLang="en-US" dirty="0"/>
              <a:t>　１学級の児童生徒数の基準は，小学校の同学年の児童で編制する学級においては，</a:t>
            </a:r>
            <a:r>
              <a:rPr lang="en-US" altLang="ja-JP" dirty="0"/>
              <a:t>40</a:t>
            </a:r>
            <a:r>
              <a:rPr lang="ja-JP" altLang="en-US" dirty="0"/>
              <a:t>人，第１学年の児童で編制する学級にあっては，</a:t>
            </a:r>
            <a:r>
              <a:rPr lang="en-US" altLang="ja-JP" dirty="0"/>
              <a:t>35</a:t>
            </a:r>
            <a:r>
              <a:rPr lang="ja-JP" altLang="en-US" dirty="0"/>
              <a:t>人を標準として都道府県教育委員会が定めることとなっています。中学校は，</a:t>
            </a:r>
            <a:r>
              <a:rPr lang="en-US" altLang="ja-JP" dirty="0"/>
              <a:t>40</a:t>
            </a:r>
            <a:r>
              <a:rPr lang="ja-JP" altLang="en-US" dirty="0"/>
              <a:t>人が標準です。</a:t>
            </a:r>
            <a:endParaRPr lang="en-US" altLang="ja-JP" dirty="0"/>
          </a:p>
          <a:p>
            <a:endParaRPr lang="en-US" altLang="ja-JP" dirty="0"/>
          </a:p>
          <a:p>
            <a:pPr lvl="0"/>
            <a:r>
              <a:rPr lang="ja-JP" altLang="en-US" dirty="0"/>
              <a:t>　</a:t>
            </a:r>
            <a:r>
              <a:rPr lang="ja-JP" altLang="ja-JP" dirty="0"/>
              <a:t>令和３年２月に，政府は，公立小学校の学級人数の上限を</a:t>
            </a:r>
            <a:r>
              <a:rPr lang="en-US" altLang="ja-JP" dirty="0"/>
              <a:t>35</a:t>
            </a:r>
            <a:r>
              <a:rPr lang="ja-JP" altLang="ja-JP" dirty="0"/>
              <a:t>人に引き下げる義務教育標準法改正案を閣議決定し</a:t>
            </a:r>
            <a:r>
              <a:rPr lang="ja-JP" altLang="en-US" dirty="0"/>
              <a:t>ました</a:t>
            </a:r>
            <a:r>
              <a:rPr lang="ja-JP" altLang="ja-JP" dirty="0"/>
              <a:t>。</a:t>
            </a:r>
            <a:endParaRPr lang="en-US" altLang="ja-JP" dirty="0"/>
          </a:p>
          <a:p>
            <a:pPr lvl="0"/>
            <a:endParaRPr lang="en-US" altLang="ja-JP" dirty="0"/>
          </a:p>
          <a:p>
            <a:pPr lvl="0"/>
            <a:r>
              <a:rPr lang="ja-JP" altLang="en-US" dirty="0"/>
              <a:t>　</a:t>
            </a:r>
            <a:r>
              <a:rPr lang="ja-JP" altLang="ja-JP" dirty="0"/>
              <a:t>改正案は，国会によって審議され，衆議院及び参議院の両議院で可決されると法律となり，</a:t>
            </a:r>
            <a:r>
              <a:rPr lang="en-US" altLang="ja-JP" dirty="0"/>
              <a:t>30</a:t>
            </a:r>
            <a:r>
              <a:rPr lang="ja-JP" altLang="ja-JP" dirty="0"/>
              <a:t>日以内に公布され</a:t>
            </a:r>
            <a:r>
              <a:rPr lang="ja-JP" altLang="en-US" dirty="0"/>
              <a:t>ます</a:t>
            </a:r>
            <a:r>
              <a:rPr lang="ja-JP" altLang="ja-JP" dirty="0"/>
              <a:t>。</a:t>
            </a:r>
            <a:endParaRPr lang="en-US" altLang="ja-JP" dirty="0"/>
          </a:p>
          <a:p>
            <a:pPr lvl="0"/>
            <a:endParaRPr lang="en-US" altLang="ja-JP" dirty="0"/>
          </a:p>
          <a:p>
            <a:pPr lvl="0"/>
            <a:r>
              <a:rPr lang="ja-JP" altLang="en-US" dirty="0"/>
              <a:t>　</a:t>
            </a:r>
            <a:r>
              <a:rPr lang="ja-JP" altLang="ja-JP" dirty="0"/>
              <a:t>こうして法律が成立したときは，まず令和３年度は小学校２年生を対象とし，それ以降は毎年１学年ずつ低学年から順に</a:t>
            </a:r>
            <a:r>
              <a:rPr lang="en-US" altLang="ja-JP" dirty="0"/>
              <a:t>35</a:t>
            </a:r>
            <a:r>
              <a:rPr lang="ja-JP" altLang="ja-JP" dirty="0"/>
              <a:t>人学級に移行させることとしてい</a:t>
            </a:r>
            <a:r>
              <a:rPr lang="ja-JP" altLang="en-US" dirty="0"/>
              <a:t>ます</a:t>
            </a:r>
            <a:r>
              <a:rPr lang="ja-JP" altLang="ja-JP" dirty="0"/>
              <a:t>。</a:t>
            </a:r>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10</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159699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都道府県教育委員会は，当該都道府県における児童又は生徒の実態を考慮して，特に必要と認める場合については，標準を下回る数を１学級の児童生徒数の基準として定めることができます。</a:t>
            </a:r>
            <a:endParaRPr lang="en-US" altLang="ja-JP" dirty="0"/>
          </a:p>
          <a:p>
            <a:endParaRPr lang="en-US" altLang="ja-JP" dirty="0"/>
          </a:p>
          <a:p>
            <a:r>
              <a:rPr lang="ja-JP" altLang="en-US" dirty="0"/>
              <a:t>　市町村教育委員会は，その基準を踏まえ，学校の児童生徒の実態に応じ，柔軟に学級を編制します。</a:t>
            </a:r>
            <a:endParaRPr lang="en-US" altLang="ja-JP"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11</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2287706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これは，徳島県公立小中学校学級編制基準です。</a:t>
            </a:r>
            <a:endParaRPr lang="en-US" altLang="ja-JP" dirty="0"/>
          </a:p>
          <a:p>
            <a:endParaRPr lang="en-US" altLang="ja-JP" dirty="0"/>
          </a:p>
          <a:p>
            <a:r>
              <a:rPr lang="ja-JP" altLang="en-US" dirty="0"/>
              <a:t>　徳島県では，国の定める標準を踏まえ，小学校２年生から中学校１年生まで，１学級</a:t>
            </a:r>
            <a:r>
              <a:rPr lang="en-US" altLang="ja-JP" dirty="0"/>
              <a:t>35</a:t>
            </a:r>
            <a:r>
              <a:rPr lang="ja-JP" altLang="en-US" dirty="0"/>
              <a:t>人としています。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12</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210966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これは，小学校における学校規模別教職員配置の標準です。</a:t>
            </a:r>
            <a:endParaRPr lang="en-US" altLang="ja-JP" dirty="0"/>
          </a:p>
          <a:p>
            <a:endParaRPr lang="en-US" altLang="ja-JP" dirty="0"/>
          </a:p>
          <a:p>
            <a:r>
              <a:rPr lang="ja-JP" altLang="en-US" dirty="0"/>
              <a:t>　学級数に応じて，それぞれの職の人数の標準が示されています。これによると，</a:t>
            </a:r>
            <a:r>
              <a:rPr lang="en-US" altLang="ja-JP" dirty="0"/>
              <a:t>30</a:t>
            </a:r>
            <a:r>
              <a:rPr lang="ja-JP" altLang="en-US" dirty="0"/>
              <a:t>学級以上になると，副校長・教頭が２名となります。</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13</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60341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続いて，中学校の標準です。</a:t>
            </a:r>
            <a:endParaRPr lang="en-US" altLang="ja-JP" dirty="0"/>
          </a:p>
          <a:p>
            <a:endParaRPr lang="en-US" altLang="ja-JP" dirty="0"/>
          </a:p>
          <a:p>
            <a:r>
              <a:rPr lang="ja-JP" altLang="en-US" dirty="0"/>
              <a:t>　中学校では，</a:t>
            </a:r>
            <a:r>
              <a:rPr lang="en-US" altLang="ja-JP" dirty="0"/>
              <a:t>24</a:t>
            </a:r>
            <a:r>
              <a:rPr lang="ja-JP" altLang="en-US" dirty="0"/>
              <a:t>学級以上で副校長・教頭が２名となっています。それ以下の学級数の学校でも，</a:t>
            </a:r>
            <a:r>
              <a:rPr lang="en-US" altLang="ja-JP" dirty="0"/>
              <a:t>2</a:t>
            </a:r>
            <a:r>
              <a:rPr lang="ja-JP" altLang="en-US" dirty="0"/>
              <a:t>名の教頭を配置しているところがあります。その場合は，教諭の定数を減らして，教頭を増やしています。</a:t>
            </a:r>
            <a:endParaRPr lang="en-US" altLang="ja-JP" dirty="0"/>
          </a:p>
          <a:p>
            <a:endParaRPr lang="en-US" altLang="ja-JP" dirty="0"/>
          </a:p>
          <a:p>
            <a:r>
              <a:rPr lang="ja-JP" altLang="en-US" dirty="0"/>
              <a:t>　また，中学校では，教科担任制であることから，３学級以下であっても，９名の教員が必要となります。</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14</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158148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次は，校務分掌について説明します。</a:t>
            </a:r>
            <a:endParaRPr lang="en-US" altLang="ja-JP"/>
          </a:p>
          <a:p>
            <a:endParaRPr lang="en-US" altLang="ja-JP"/>
          </a:p>
          <a:p>
            <a:r>
              <a:rPr lang="ja-JP" altLang="en-US"/>
              <a:t>　</a:t>
            </a:r>
            <a:r>
              <a:rPr lang="ja-JP" altLang="ja-JP"/>
              <a:t>「チーム学校」といわれるように，学校は一つの組織体で</a:t>
            </a:r>
            <a:r>
              <a:rPr lang="ja-JP" altLang="en-US"/>
              <a:t>す</a:t>
            </a:r>
            <a:r>
              <a:rPr lang="ja-JP" altLang="ja-JP"/>
              <a:t>。したがって，各学校においては，校務を適正かつ効果的に処理するために，各教職員が仕事を分担し，その仕事を一定の秩序の下に処理する仕組み</a:t>
            </a:r>
            <a:r>
              <a:rPr lang="ja-JP" altLang="en-US"/>
              <a:t>を</a:t>
            </a:r>
            <a:r>
              <a:rPr lang="ja-JP" altLang="ja-JP"/>
              <a:t>整え</a:t>
            </a:r>
            <a:r>
              <a:rPr lang="ja-JP" altLang="en-US"/>
              <a:t>る必要があります</a:t>
            </a:r>
            <a:r>
              <a:rPr lang="ja-JP" altLang="ja-JP"/>
              <a:t>。</a:t>
            </a:r>
            <a:endParaRPr lang="en-US" altLang="ja-JP"/>
          </a:p>
          <a:p>
            <a:endParaRPr lang="ja-JP" altLang="ja-JP"/>
          </a:p>
          <a:p>
            <a:r>
              <a:rPr lang="ja-JP" altLang="ja-JP"/>
              <a:t>　このような観点から，校務分掌とは，校務を処理するための組織を整え，個々の教職員に校務を分担させることをい</a:t>
            </a:r>
            <a:r>
              <a:rPr lang="ja-JP" altLang="en-US"/>
              <a:t>います</a:t>
            </a:r>
            <a:r>
              <a:rPr lang="ja-JP" altLang="ja-JP"/>
              <a:t>。</a:t>
            </a:r>
            <a:endParaRPr lang="en-US" altLang="ja-JP"/>
          </a:p>
          <a:p>
            <a:endParaRPr lang="en-US" altLang="ja-JP"/>
          </a:p>
          <a:p>
            <a:r>
              <a:rPr lang="ja-JP" altLang="en-US"/>
              <a:t>　</a:t>
            </a:r>
            <a:r>
              <a:rPr lang="ja-JP" altLang="ja-JP"/>
              <a:t>このことは，学校教育法施行規則第</a:t>
            </a:r>
            <a:r>
              <a:rPr lang="en-US" altLang="ja-JP"/>
              <a:t>43</a:t>
            </a:r>
            <a:r>
              <a:rPr lang="ja-JP" altLang="ja-JP"/>
              <a:t>条に規定されてい</a:t>
            </a:r>
            <a:r>
              <a:rPr lang="ja-JP" altLang="en-US"/>
              <a:t>ます</a:t>
            </a:r>
            <a:r>
              <a:rPr lang="ja-JP" altLang="ja-JP"/>
              <a:t>。「校務分掌の仕組みを整える」とは，「学校において全教職員の校務を分担する組織を有機的に編制し，その組織が有効に作用するように整備すること」で</a:t>
            </a:r>
            <a:r>
              <a:rPr lang="ja-JP" altLang="en-US"/>
              <a:t>す。「有機的」とは，多くの部分が緊密な連関をもちながら全体を形作っていることをいいます。</a:t>
            </a:r>
            <a:endParaRPr lang="ja-JP" altLang="ja-JP"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15</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277508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地教行法には，教育委員会の職務権限が示されています。</a:t>
            </a:r>
            <a:endParaRPr lang="en-US" altLang="ja-JP"/>
          </a:p>
          <a:p>
            <a:endParaRPr lang="en-US" altLang="ja-JP"/>
          </a:p>
          <a:p>
            <a:r>
              <a:rPr lang="ja-JP" altLang="en-US"/>
              <a:t>　その中で，</a:t>
            </a:r>
            <a:r>
              <a:rPr lang="ja-JP" altLang="ja-JP"/>
              <a:t>学校の組織編成は，教育委員会の職務権限とされてい</a:t>
            </a:r>
            <a:r>
              <a:rPr lang="ja-JP" altLang="en-US"/>
              <a:t>ます</a:t>
            </a:r>
            <a:r>
              <a:rPr lang="ja-JP" altLang="ja-JP"/>
              <a:t>が，学校管理規則等において，この権限が，校長に委任されている例が多い</a:t>
            </a:r>
            <a:r>
              <a:rPr lang="ja-JP" altLang="en-US"/>
              <a:t>です</a:t>
            </a:r>
            <a:r>
              <a:rPr lang="ja-JP" altLang="ja-JP"/>
              <a:t>。</a:t>
            </a:r>
            <a:endParaRPr lang="en-US" altLang="ja-JP"/>
          </a:p>
          <a:p>
            <a:endParaRPr lang="en-US" altLang="ja-JP"/>
          </a:p>
          <a:p>
            <a:r>
              <a:rPr lang="ja-JP" altLang="en-US"/>
              <a:t>　徳島市も，学校管理規則において，校長が校務分掌を定めるように規定しています。</a:t>
            </a:r>
            <a:endParaRPr lang="ja-JP" altLang="ja-JP"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16</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724939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a:t>　基本的に校務分掌は，学校が組織として運営されるために</a:t>
            </a:r>
            <a:r>
              <a:rPr lang="ja-JP" altLang="en-US"/>
              <a:t>あります。</a:t>
            </a:r>
            <a:endParaRPr lang="en-US" altLang="ja-JP"/>
          </a:p>
          <a:p>
            <a:endParaRPr lang="en-US" altLang="ja-JP"/>
          </a:p>
          <a:p>
            <a:r>
              <a:rPr lang="ja-JP" altLang="en-US"/>
              <a:t>　残念ながら</a:t>
            </a:r>
            <a:r>
              <a:rPr lang="ja-JP" altLang="ja-JP"/>
              <a:t>，従来の学校は，内向きな学校構造「学年・学級王国」を形成し，担当が個人として，決められた校務を処理する傾向にあ</a:t>
            </a:r>
            <a:r>
              <a:rPr lang="ja-JP" altLang="en-US"/>
              <a:t>りました</a:t>
            </a:r>
            <a:r>
              <a:rPr lang="ja-JP" altLang="ja-JP"/>
              <a:t>。しかし，今日の複雑化・多様化する課題に対応するためには，学校運営が組織的に行われる体制を実現する必要があ</a:t>
            </a:r>
            <a:r>
              <a:rPr lang="ja-JP" altLang="en-US"/>
              <a:t>ります</a:t>
            </a:r>
            <a:r>
              <a:rPr lang="ja-JP" altLang="ja-JP"/>
              <a:t>。</a:t>
            </a:r>
            <a:endParaRPr lang="en-US" altLang="ja-JP"/>
          </a:p>
          <a:p>
            <a:endParaRPr lang="en-US" altLang="ja-JP"/>
          </a:p>
          <a:p>
            <a:r>
              <a:rPr lang="ja-JP" altLang="en-US"/>
              <a:t>　</a:t>
            </a:r>
            <a:r>
              <a:rPr lang="ja-JP" altLang="ja-JP"/>
              <a:t>そこで，中央教育審議会は，平成</a:t>
            </a:r>
            <a:r>
              <a:rPr lang="en-US" altLang="ja-JP"/>
              <a:t>10</a:t>
            </a:r>
            <a:r>
              <a:rPr lang="ja-JP" altLang="ja-JP"/>
              <a:t>年に学校運営組織の見直しを答申し，その結果，職員会議，主任制の在り方等が見直され</a:t>
            </a:r>
            <a:r>
              <a:rPr lang="ja-JP" altLang="en-US"/>
              <a:t>ました</a:t>
            </a:r>
            <a:r>
              <a:rPr lang="ja-JP" altLang="ja-JP"/>
              <a:t>。平成</a:t>
            </a:r>
            <a:r>
              <a:rPr lang="en-US" altLang="ja-JP"/>
              <a:t>19</a:t>
            </a:r>
            <a:r>
              <a:rPr lang="ja-JP" altLang="ja-JP"/>
              <a:t>年に学校教育法を改正し，副校長や主幹教諭，指導教諭を新たに置くこととしたことも，このような時流によるもので</a:t>
            </a:r>
            <a:r>
              <a:rPr lang="ja-JP" altLang="en-US"/>
              <a:t>す</a:t>
            </a:r>
            <a:r>
              <a:rPr lang="ja-JP" altLang="ja-JP"/>
              <a:t>。</a:t>
            </a:r>
            <a:endParaRPr lang="en-US" altLang="ja-JP"/>
          </a:p>
          <a:p>
            <a:endParaRPr lang="ja-JP" altLang="ja-JP"/>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17</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669108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これは，学校組織の構成員の職務内容と設置についてまとめたものです。</a:t>
            </a:r>
            <a:endParaRPr lang="en-US" altLang="ja-JP"/>
          </a:p>
          <a:p>
            <a:endParaRPr lang="en-US" altLang="ja-JP"/>
          </a:p>
          <a:p>
            <a:r>
              <a:rPr lang="ja-JP" altLang="en-US"/>
              <a:t>　それぞれの職務内容については，学校教育法に規定されています。</a:t>
            </a:r>
            <a:endParaRPr lang="en-US" altLang="ja-JP"/>
          </a:p>
          <a:p>
            <a:endParaRPr lang="en-US" altLang="ja-JP"/>
          </a:p>
          <a:p>
            <a:r>
              <a:rPr lang="ja-JP" altLang="en-US"/>
              <a:t>　平成</a:t>
            </a:r>
            <a:r>
              <a:rPr lang="en-US" altLang="ja-JP"/>
              <a:t>29</a:t>
            </a:r>
            <a:r>
              <a:rPr lang="ja-JP" altLang="en-US"/>
              <a:t>年に事務職員の職務内容の見直しが行われ，「事務職員は，事務に従事する。」から，「事務をつかさどる。」に改正されました。これにより，事務職員がその専門性を生かして学校の事務を一定の責任をもって自己の担当事項として処理し，より主体的・積極的に校務運営に参画することとなりました。</a:t>
            </a:r>
            <a:endParaRPr lang="en-US" altLang="ja-JP"/>
          </a:p>
          <a:p>
            <a:r>
              <a:rPr lang="ja-JP" altLang="en-US"/>
              <a:t>　</a:t>
            </a:r>
            <a:endParaRPr lang="en-US" altLang="ja-JP"/>
          </a:p>
          <a:p>
            <a:r>
              <a:rPr lang="ja-JP" altLang="en-US"/>
              <a:t>　</a:t>
            </a:r>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18</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395681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次は，職員会議についてです。</a:t>
            </a:r>
            <a:endParaRPr lang="en-US" altLang="ja-JP"/>
          </a:p>
          <a:p>
            <a:r>
              <a:rPr lang="ja-JP" altLang="en-US"/>
              <a:t>　受講者のみなさんの所属校でも，職員会議を月に１回程度，行っていると思います。</a:t>
            </a:r>
            <a:endParaRPr lang="en-US" altLang="ja-JP"/>
          </a:p>
          <a:p>
            <a:r>
              <a:rPr lang="ja-JP" altLang="en-US"/>
              <a:t>　</a:t>
            </a:r>
            <a:endParaRPr lang="en-US" altLang="ja-JP"/>
          </a:p>
          <a:p>
            <a:r>
              <a:rPr lang="ja-JP" altLang="en-US"/>
              <a:t>　職員会議は，校務の円滑な運営を支え，学校を運営するために必要な機能を担っていますが，その性格は，どのようなものでしょう。</a:t>
            </a:r>
            <a:endParaRPr lang="en-US" altLang="ja-JP"/>
          </a:p>
          <a:p>
            <a:endParaRPr lang="en-US" altLang="ja-JP"/>
          </a:p>
          <a:p>
            <a:r>
              <a:rPr lang="ja-JP" altLang="en-US"/>
              <a:t>　よく言われるのは，次の３つの説です。</a:t>
            </a:r>
            <a:endParaRPr lang="en-US" altLang="ja-JP"/>
          </a:p>
          <a:p>
            <a:endParaRPr lang="en-US" altLang="ja-JP"/>
          </a:p>
          <a:p>
            <a:r>
              <a:rPr lang="ja-JP" altLang="en-US"/>
              <a:t>補助機関説</a:t>
            </a:r>
          </a:p>
          <a:p>
            <a:r>
              <a:rPr lang="ja-JP" altLang="en-US"/>
              <a:t>職員会議＝意見や情報交換の場として校長の校務を助ける</a:t>
            </a:r>
            <a:endParaRPr lang="en-US" altLang="ja-JP"/>
          </a:p>
          <a:p>
            <a:r>
              <a:rPr lang="en-US" altLang="ja-JP"/>
              <a:t>※</a:t>
            </a:r>
            <a:r>
              <a:rPr lang="ja-JP" altLang="en-US"/>
              <a:t>校長は学校経営の全権を有する。</a:t>
            </a:r>
          </a:p>
          <a:p>
            <a:endParaRPr lang="en-US" altLang="ja-JP"/>
          </a:p>
          <a:p>
            <a:r>
              <a:rPr lang="ja-JP" altLang="en-US"/>
              <a:t>議決機関説</a:t>
            </a:r>
          </a:p>
          <a:p>
            <a:r>
              <a:rPr lang="ja-JP" altLang="en-US"/>
              <a:t>職員会議＝学校としての最終的な意思決定を行う</a:t>
            </a:r>
            <a:endParaRPr lang="en-US" altLang="ja-JP"/>
          </a:p>
          <a:p>
            <a:r>
              <a:rPr lang="en-US" altLang="ja-JP"/>
              <a:t>※</a:t>
            </a:r>
            <a:r>
              <a:rPr lang="ja-JP" altLang="en-US"/>
              <a:t>校長もその決定に従う。</a:t>
            </a:r>
          </a:p>
          <a:p>
            <a:endParaRPr lang="en-US" altLang="ja-JP"/>
          </a:p>
          <a:p>
            <a:r>
              <a:rPr lang="ja-JP" altLang="en-US"/>
              <a:t>諮問機関説</a:t>
            </a:r>
          </a:p>
          <a:p>
            <a:r>
              <a:rPr lang="ja-JP" altLang="en-US"/>
              <a:t>職員会議＝第三者としての立場で諮問を受け意見を述べる</a:t>
            </a:r>
            <a:endParaRPr lang="en-US" altLang="ja-JP"/>
          </a:p>
          <a:p>
            <a:r>
              <a:rPr lang="en-US" altLang="ja-JP"/>
              <a:t>※</a:t>
            </a:r>
            <a:r>
              <a:rPr lang="ja-JP" altLang="en-US"/>
              <a:t>校長は最終的な意思決定を行う。</a:t>
            </a:r>
          </a:p>
          <a:p>
            <a:endParaRPr lang="en-US" altLang="ja-JP"/>
          </a:p>
          <a:p>
            <a:endParaRPr lang="en-US" altLang="ja-JP"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19</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23231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「学校」ということばですが，教育基本法が規定する「法律に定める学校」は，学校教育法第１条に規定されています。</a:t>
            </a:r>
            <a:endParaRPr lang="en-US" altLang="ja-JP"/>
          </a:p>
          <a:p>
            <a:endParaRPr lang="en-US" altLang="ja-JP"/>
          </a:p>
          <a:p>
            <a:r>
              <a:rPr lang="ja-JP" altLang="en-US"/>
              <a:t>　第１条では，「この法律で，学校とは，幼稚園，小学校，中学校，義務教育学校，高等学校，中等教育学校，特別支援学校，大学及び高等専門学校とする。」とされています。実務においては，これらの学校を指して，特に「学校教育法１条校」と呼ぶことがあります。</a:t>
            </a:r>
            <a:endParaRPr lang="en-US" altLang="ja-JP"/>
          </a:p>
          <a:p>
            <a:endParaRPr lang="en-US" altLang="ja-JP"/>
          </a:p>
          <a:p>
            <a:r>
              <a:rPr lang="ja-JP" altLang="en-US"/>
              <a:t>　そして，学校は，国，地方公共団体，私立学校法第３条に規定する学校法人のみが，設置することができます。国の設置する学校を国立学校，地方公共団体が設置する学校を公立学校，学校法人が設置する学校を私立学校といいます。</a:t>
            </a:r>
            <a:endParaRPr lang="en-US" altLang="ja-JP"/>
          </a:p>
          <a:p>
            <a:endParaRPr lang="en-US" altLang="ja-JP"/>
          </a:p>
          <a:p>
            <a:r>
              <a:rPr lang="ja-JP" altLang="en-US"/>
              <a:t>　ただし，構造改革特区法により，一部の地域では，学校設置非営利法人が学校を設置することができます。これらの学校は，通信制の高校が多いようです。</a:t>
            </a:r>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a:t>
            </a:fld>
            <a:endParaRPr lang="ja-JP" altLang="en-US" dirty="0"/>
          </a:p>
        </p:txBody>
      </p:sp>
      <p:sp>
        <p:nvSpPr>
          <p:cNvPr id="6" name="スライド イメージ プレースホルダー 5"/>
          <p:cNvSpPr>
            <a:spLocks noGrp="1" noRot="1" noChangeAspect="1"/>
          </p:cNvSpPr>
          <p:nvPr>
            <p:ph type="sldImg"/>
          </p:nvPr>
        </p:nvSpPr>
        <p:spPr/>
      </p:sp>
    </p:spTree>
    <p:extLst>
      <p:ext uri="{BB962C8B-B14F-4D97-AF65-F5344CB8AC3E}">
        <p14:creationId xmlns:p14="http://schemas.microsoft.com/office/powerpoint/2010/main" val="145656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a:p>
            <a:r>
              <a:rPr lang="ja-JP" altLang="en-US" dirty="0"/>
              <a:t>　正しいのは，補助機関説ですが，どうしてそう言えるのか，法規の視点から説明します。</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20</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3144568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職員会議については，</a:t>
            </a:r>
            <a:r>
              <a:rPr lang="en-US" altLang="ja-JP" dirty="0"/>
              <a:t>2000</a:t>
            </a:r>
            <a:r>
              <a:rPr lang="ja-JP" altLang="en-US" dirty="0"/>
              <a:t>年まで法的根拠がありませんでした。それ故，先ほどのような様々な説が伝わっていました。</a:t>
            </a:r>
            <a:endParaRPr lang="en-US" altLang="ja-JP" dirty="0"/>
          </a:p>
          <a:p>
            <a:endParaRPr lang="en-US" altLang="ja-JP" dirty="0"/>
          </a:p>
          <a:p>
            <a:r>
              <a:rPr lang="ja-JP" altLang="en-US" dirty="0"/>
              <a:t>　</a:t>
            </a:r>
            <a:r>
              <a:rPr lang="en-US" altLang="ja-JP" dirty="0"/>
              <a:t>2000</a:t>
            </a:r>
            <a:r>
              <a:rPr lang="ja-JP" altLang="en-US" dirty="0"/>
              <a:t>年に，学校教育法施行規則が改正され，職員会議の根拠規定が新設されました。</a:t>
            </a:r>
            <a:endParaRPr lang="en-US" altLang="ja-JP" dirty="0"/>
          </a:p>
          <a:p>
            <a:endParaRPr lang="en-US" altLang="ja-JP" dirty="0"/>
          </a:p>
          <a:p>
            <a:r>
              <a:rPr lang="ja-JP" altLang="en-US" dirty="0"/>
              <a:t>　これによると，職員会議の設置目的は，「校長の職務の円滑な執行の助けとする」ことであり，「職員会議を置いてもよい」とされています。</a:t>
            </a:r>
            <a:endParaRPr lang="en-US" altLang="ja-JP" dirty="0"/>
          </a:p>
          <a:p>
            <a:endParaRPr lang="en-US" altLang="ja-JP" dirty="0"/>
          </a:p>
          <a:p>
            <a:r>
              <a:rPr lang="ja-JP" altLang="en-US" dirty="0"/>
              <a:t>　必ずしも，月１回，職員会議を開催しなくてもよいのです。</a:t>
            </a:r>
            <a:endParaRPr lang="en-US" altLang="ja-JP" dirty="0"/>
          </a:p>
          <a:p>
            <a:endParaRPr lang="en-US" altLang="ja-JP" dirty="0"/>
          </a:p>
          <a:p>
            <a:r>
              <a:rPr lang="ja-JP" altLang="en-US" dirty="0"/>
              <a:t>　　</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21</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28113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職員会議を議決機関や諮問機関と勘違いされるのは，大学における教授会と同様に考えるべきであるという主張が，一部においてなされていたからです。</a:t>
            </a:r>
            <a:endParaRPr lang="en-US" altLang="ja-JP" dirty="0"/>
          </a:p>
          <a:p>
            <a:endParaRPr lang="en-US" altLang="ja-JP" dirty="0"/>
          </a:p>
          <a:p>
            <a:r>
              <a:rPr lang="ja-JP" altLang="en-US" dirty="0"/>
              <a:t>　教授会は，大学における重要事項を審議するため，それを設けることが学校教育法で定められています。</a:t>
            </a:r>
            <a:endParaRPr lang="en-US" altLang="ja-JP" dirty="0"/>
          </a:p>
          <a:p>
            <a:endParaRPr lang="en-US" altLang="ja-JP" dirty="0"/>
          </a:p>
          <a:p>
            <a:r>
              <a:rPr lang="ja-JP" altLang="en-US" dirty="0"/>
              <a:t>　また，学校教育法で「校長は，校務をつかさどり，所属職員を監督する」と規定されているので，学校運営上の必要な業務は，学校段階においては，最終的に，校長の責任と権限に基づいて処理されます。したがって，職員会議を議決機関として位置付け，そこで学校としての最終的な意思決定を行うことは，法規上許されないこととなり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22</a:t>
            </a:fld>
            <a:endParaRPr lang="ja-JP" altLang="en-US" dirty="0"/>
          </a:p>
        </p:txBody>
      </p:sp>
      <p:sp>
        <p:nvSpPr>
          <p:cNvPr id="9" name="スライド イメージ プレースホルダー 8"/>
          <p:cNvSpPr>
            <a:spLocks noGrp="1" noRot="1" noChangeAspect="1"/>
          </p:cNvSpPr>
          <p:nvPr>
            <p:ph type="sldImg"/>
          </p:nvPr>
        </p:nvSpPr>
        <p:spPr>
          <a:xfrm>
            <a:off x="1501775" y="701675"/>
            <a:ext cx="3721100" cy="2792413"/>
          </a:xfrm>
        </p:spPr>
      </p:sp>
    </p:spTree>
    <p:extLst>
      <p:ext uri="{BB962C8B-B14F-4D97-AF65-F5344CB8AC3E}">
        <p14:creationId xmlns:p14="http://schemas.microsoft.com/office/powerpoint/2010/main" val="371923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それでは，任意設置であり補助機関としての職員会議には，どのような役割があるのでしょう。</a:t>
            </a:r>
            <a:endParaRPr lang="en-US" altLang="ja-JP" dirty="0"/>
          </a:p>
          <a:p>
            <a:endParaRPr lang="en-US" altLang="ja-JP" dirty="0"/>
          </a:p>
          <a:p>
            <a:r>
              <a:rPr lang="ja-JP" altLang="en-US" dirty="0"/>
              <a:t>　文部科学省からの通知をまとめると，次の３点に大別されます。</a:t>
            </a:r>
            <a:endParaRPr lang="en-US" altLang="ja-JP" dirty="0"/>
          </a:p>
          <a:p>
            <a:endParaRPr lang="en-US" altLang="ja-JP" dirty="0"/>
          </a:p>
          <a:p>
            <a:r>
              <a:rPr lang="ja-JP" altLang="en-US" dirty="0"/>
              <a:t>①　教育委員会の指示や連絡事項を伝え，理解させたり，校長の決定，判断，方針等を職員に伝達し，理解させたりするなど縦の連絡調整機能</a:t>
            </a:r>
            <a:endParaRPr lang="en-US" altLang="ja-JP" dirty="0"/>
          </a:p>
          <a:p>
            <a:endParaRPr lang="ja-JP" altLang="en-US" dirty="0"/>
          </a:p>
          <a:p>
            <a:r>
              <a:rPr lang="ja-JP" altLang="en-US" dirty="0"/>
              <a:t>②　各職員の担当している校務の報告，情報交換，諸行事の調整など横の連絡調整機能</a:t>
            </a:r>
            <a:endParaRPr lang="en-US" altLang="ja-JP" dirty="0"/>
          </a:p>
          <a:p>
            <a:endParaRPr lang="ja-JP" altLang="en-US" dirty="0"/>
          </a:p>
          <a:p>
            <a:r>
              <a:rPr lang="ja-JP" altLang="en-US" dirty="0"/>
              <a:t>③　校長の意思決定をより適正なものとするため職員の意見を聞くなど，校長の行う意思形成への参加機能</a:t>
            </a:r>
            <a:endParaRPr lang="en-US" altLang="ja-JP" dirty="0"/>
          </a:p>
          <a:p>
            <a:endParaRPr lang="en-US" altLang="ja-JP" dirty="0"/>
          </a:p>
          <a:p>
            <a:r>
              <a:rPr lang="ja-JP" altLang="en-US" dirty="0"/>
              <a:t>です。</a:t>
            </a:r>
          </a:p>
          <a:p>
            <a:endParaRPr lang="en-US" altLang="ja-JP" dirty="0"/>
          </a:p>
          <a:p>
            <a:r>
              <a:rPr lang="ja-JP" altLang="en-US" dirty="0"/>
              <a:t>　このことは，学校管理規則にも規定されています。</a:t>
            </a:r>
            <a:endParaRPr lang="en-US" altLang="ja-JP" dirty="0"/>
          </a:p>
          <a:p>
            <a:endParaRPr lang="en-US" altLang="ja-JP" dirty="0"/>
          </a:p>
          <a:p>
            <a:r>
              <a:rPr lang="ja-JP" altLang="en-US" dirty="0"/>
              <a:t>　</a:t>
            </a:r>
            <a:r>
              <a:rPr lang="ja-JP" altLang="ja-JP" dirty="0"/>
              <a:t>なお，職員会議は，「校長が主宰する」こととなってい</a:t>
            </a:r>
            <a:r>
              <a:rPr lang="ja-JP" altLang="en-US" dirty="0"/>
              <a:t>ます</a:t>
            </a:r>
            <a:r>
              <a:rPr lang="ja-JP" altLang="ja-JP" dirty="0"/>
              <a:t>。「校長が主宰する」とは，校長には，職員会議について必要な一切の処置をとる権限があり，校長自らが職員会議を管理し運営するということで</a:t>
            </a:r>
            <a:r>
              <a:rPr lang="ja-JP" altLang="en-US" dirty="0"/>
              <a:t>す</a:t>
            </a:r>
            <a:r>
              <a:rPr lang="ja-JP" altLang="ja-JP" dirty="0"/>
              <a:t>。</a:t>
            </a:r>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23</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418586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最後は，学校事務の管理についてです。</a:t>
            </a:r>
            <a:endParaRPr lang="en-US" altLang="ja-JP"/>
          </a:p>
          <a:p>
            <a:endParaRPr lang="en-US" altLang="ja-JP"/>
          </a:p>
          <a:p>
            <a:r>
              <a:rPr lang="ja-JP" altLang="en-US"/>
              <a:t>　</a:t>
            </a:r>
            <a:r>
              <a:rPr lang="ja-JP" altLang="ja-JP"/>
              <a:t>学校には多くの文書が管理されてい</a:t>
            </a:r>
            <a:r>
              <a:rPr lang="ja-JP" altLang="en-US"/>
              <a:t>ます</a:t>
            </a:r>
            <a:r>
              <a:rPr lang="ja-JP" altLang="ja-JP"/>
              <a:t>。情報公開が強調される一方で，個人情報の保護を求められることから，学校における表簿・文書の取り扱いや適切な管理は，学校管理職にとって必須の業務とな</a:t>
            </a:r>
            <a:r>
              <a:rPr lang="ja-JP" altLang="en-US"/>
              <a:t>ります</a:t>
            </a:r>
            <a:r>
              <a:rPr lang="ja-JP" altLang="ja-JP"/>
              <a:t>。</a:t>
            </a:r>
            <a:endParaRPr lang="en-US" altLang="ja-JP"/>
          </a:p>
          <a:p>
            <a:endParaRPr lang="en-US" altLang="ja-JP"/>
          </a:p>
          <a:p>
            <a:r>
              <a:rPr lang="ja-JP" altLang="en-US"/>
              <a:t>　そして，</a:t>
            </a:r>
            <a:r>
              <a:rPr lang="ja-JP" altLang="ja-JP"/>
              <a:t>校長は，表簿・文書の取り扱い及び管理の全責任を</a:t>
            </a:r>
            <a:r>
              <a:rPr lang="ja-JP" altLang="en-US"/>
              <a:t>負っています</a:t>
            </a:r>
            <a:r>
              <a:rPr lang="ja-JP" altLang="ja-JP"/>
              <a:t>。</a:t>
            </a:r>
            <a:endParaRPr lang="en-US" altLang="ja-JP"/>
          </a:p>
          <a:p>
            <a:endParaRPr lang="en-US" altLang="ja-JP"/>
          </a:p>
          <a:p>
            <a:r>
              <a:rPr lang="ja-JP" altLang="en-US"/>
              <a:t>　学校教育法施行規則　第</a:t>
            </a:r>
            <a:r>
              <a:rPr lang="en-US" altLang="ja-JP"/>
              <a:t>24</a:t>
            </a:r>
            <a:r>
              <a:rPr lang="ja-JP" altLang="en-US"/>
              <a:t>条には，指導要録の作成について規定されています。実際に作成するのは，担任かもしれませんが，その作成の責任は校長にあります。</a:t>
            </a:r>
            <a:endParaRPr lang="ja-JP" altLang="ja-JP"/>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24</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2483127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出席簿については，学校教育法施行規則　第</a:t>
            </a:r>
            <a:r>
              <a:rPr lang="en-US" altLang="ja-JP"/>
              <a:t>25</a:t>
            </a:r>
            <a:r>
              <a:rPr lang="ja-JP" altLang="en-US"/>
              <a:t>条で規定されています。</a:t>
            </a:r>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25</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121656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学校教育法施行規則　第</a:t>
            </a:r>
            <a:r>
              <a:rPr lang="en-US" altLang="ja-JP" dirty="0"/>
              <a:t>28</a:t>
            </a:r>
            <a:r>
              <a:rPr lang="ja-JP" altLang="en-US" dirty="0"/>
              <a:t>条において，様々な表簿を備えなければいけないことを規定しています。</a:t>
            </a:r>
            <a:endParaRPr lang="en-US" altLang="ja-JP" dirty="0"/>
          </a:p>
          <a:p>
            <a:endParaRPr lang="en-US" altLang="ja-JP" dirty="0"/>
          </a:p>
          <a:p>
            <a:r>
              <a:rPr lang="ja-JP" altLang="en-US" dirty="0"/>
              <a:t>　詳細については，レジュメの</a:t>
            </a:r>
            <a:r>
              <a:rPr lang="en-US" altLang="ja-JP" dirty="0"/>
              <a:t>11</a:t>
            </a:r>
            <a:r>
              <a:rPr lang="ja-JP" altLang="en-US" dirty="0"/>
              <a:t>～</a:t>
            </a:r>
            <a:r>
              <a:rPr lang="en-US" altLang="ja-JP" dirty="0"/>
              <a:t>13</a:t>
            </a:r>
            <a:r>
              <a:rPr lang="ja-JP" altLang="en-US" dirty="0"/>
              <a:t>ページにまとめてあります。この表は，「徳島県教育事務の手引き」より転載しました。</a:t>
            </a:r>
            <a:endParaRPr lang="en-US" altLang="ja-JP" dirty="0"/>
          </a:p>
          <a:p>
            <a:endParaRPr lang="en-US" altLang="ja-JP" dirty="0"/>
          </a:p>
          <a:p>
            <a:r>
              <a:rPr lang="ja-JP" altLang="en-US" dirty="0"/>
              <a:t>　各表簿については，保存年も決められています。保存年により適切に処分することも，個人情報を保護する観点からも重要なことです。</a:t>
            </a:r>
            <a:endParaRPr lang="en-US" altLang="ja-JP" dirty="0"/>
          </a:p>
          <a:p>
            <a:endParaRPr lang="en-US" altLang="ja-JP" dirty="0"/>
          </a:p>
          <a:p>
            <a:r>
              <a:rPr lang="ja-JP" altLang="en-US" dirty="0"/>
              <a:t>　「保管場所があるから，保存年限を越えても置いておく」ということが，学校ではありがちですが，必ずしもよいことではない場合もあります。</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26</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3240268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参考までに，徳島市の学校管理規則を掲載しています。</a:t>
            </a:r>
            <a:endParaRPr lang="en-US" altLang="ja-JP" dirty="0"/>
          </a:p>
          <a:p>
            <a:endParaRPr lang="en-US" altLang="ja-JP" dirty="0"/>
          </a:p>
          <a:p>
            <a:r>
              <a:rPr lang="ja-JP" altLang="en-US" dirty="0"/>
              <a:t>　令和３年度から学校業務支援システムにより，表簿のデジタル化が始まりました。最初は，戸惑うこともあると思いますが，教職員の業務負担軽減を図るためには欠かせないシステムです。今までのように，氏名印を何回も押したり，学校日誌と保健日誌との欠席者数が違い，欠席者数を何回も確認したりするなどの事務が軽減されます。</a:t>
            </a:r>
            <a:endParaRPr lang="en-US" altLang="ja-JP" dirty="0"/>
          </a:p>
          <a:p>
            <a:endParaRPr lang="en-US" altLang="ja-JP" dirty="0"/>
          </a:p>
          <a:p>
            <a:r>
              <a:rPr lang="ja-JP" altLang="en-US" dirty="0"/>
              <a:t>　受講者のみなさんが，率先して活用していただけたらと思います。</a:t>
            </a:r>
            <a:endParaRPr lang="en-US" altLang="ja-JP" dirty="0"/>
          </a:p>
          <a:p>
            <a:endParaRPr lang="en-US" altLang="ja-JP" dirty="0"/>
          </a:p>
          <a:p>
            <a:r>
              <a:rPr lang="ja-JP" altLang="en-US" dirty="0"/>
              <a:t>　これで，法規の説明を終わります。</a:t>
            </a:r>
            <a:endParaRPr lang="en-US" altLang="ja-JP" dirty="0"/>
          </a:p>
          <a:p>
            <a:endParaRPr lang="en-US" altLang="ja-JP" dirty="0"/>
          </a:p>
          <a:p>
            <a:r>
              <a:rPr lang="ja-JP" altLang="en-US" dirty="0"/>
              <a:t>　</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27</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92029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学校の設置者とその設置する学校に関しては，学校教育法第５条において規定されています。</a:t>
            </a:r>
            <a:endParaRPr lang="en-US" altLang="ja-JP" dirty="0"/>
          </a:p>
          <a:p>
            <a:endParaRPr lang="en-US" altLang="ja-JP" dirty="0"/>
          </a:p>
          <a:p>
            <a:r>
              <a:rPr lang="ja-JP" altLang="en-US" dirty="0"/>
              <a:t>　学校の設置者は，設置する学校を管理する権限が認められる一方，学校運営に必要な経費を負担することとなっています。</a:t>
            </a:r>
            <a:endParaRPr lang="en-US" altLang="ja-JP" dirty="0"/>
          </a:p>
          <a:p>
            <a:endParaRPr lang="en-US" altLang="ja-JP" dirty="0"/>
          </a:p>
          <a:p>
            <a:r>
              <a:rPr lang="ja-JP" altLang="en-US" dirty="0"/>
              <a:t>　しかし，小・中学校に係る経費の全てを市町村に負わせることは，市町村の財政力にとって過重であるため，設置者負担主義の例外として，市町村立小中学校の基幹的な教職員については，都道府県にその人件費と旅費の負担義務を課すとともに任命権を付与する「県費負担教職員制度」が設けられています。</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3</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183117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ja-JP" dirty="0"/>
              <a:t>教育について</a:t>
            </a:r>
            <a:r>
              <a:rPr lang="ja-JP" altLang="en-US" dirty="0"/>
              <a:t>は</a:t>
            </a:r>
            <a:r>
              <a:rPr lang="ja-JP" altLang="ja-JP" dirty="0"/>
              <a:t>，憲法第</a:t>
            </a:r>
            <a:r>
              <a:rPr lang="en-US" altLang="ja-JP" dirty="0"/>
              <a:t>26</a:t>
            </a:r>
            <a:r>
              <a:rPr lang="ja-JP" altLang="ja-JP" dirty="0"/>
              <a:t>条及び教育基本法第１条に規定があり</a:t>
            </a:r>
            <a:r>
              <a:rPr lang="ja-JP" altLang="en-US" dirty="0"/>
              <a:t>ます。</a:t>
            </a:r>
            <a:endParaRPr lang="en-US" altLang="ja-JP" dirty="0"/>
          </a:p>
          <a:p>
            <a:endParaRPr lang="en-US" altLang="ja-JP" dirty="0"/>
          </a:p>
          <a:p>
            <a:r>
              <a:rPr lang="ja-JP" altLang="en-US" dirty="0"/>
              <a:t>　そして，第６条では，</a:t>
            </a:r>
            <a:r>
              <a:rPr lang="ja-JP" altLang="ja-JP" dirty="0"/>
              <a:t>学校はその役割を担っていることから「公の性質」を有している</a:t>
            </a:r>
            <a:r>
              <a:rPr lang="ja-JP" altLang="en-US" dirty="0"/>
              <a:t>とされています</a:t>
            </a:r>
            <a:r>
              <a:rPr lang="ja-JP" altLang="ja-JP" dirty="0"/>
              <a:t>。</a:t>
            </a:r>
            <a:endParaRPr lang="en-US" altLang="ja-JP" dirty="0"/>
          </a:p>
          <a:p>
            <a:endParaRPr lang="en-US" altLang="ja-JP" dirty="0"/>
          </a:p>
          <a:p>
            <a:r>
              <a:rPr lang="ja-JP" altLang="en-US" dirty="0"/>
              <a:t>　</a:t>
            </a:r>
            <a:r>
              <a:rPr lang="ja-JP" altLang="ja-JP" dirty="0"/>
              <a:t>なお，第６条の規定は，憲法第</a:t>
            </a:r>
            <a:r>
              <a:rPr lang="en-US" altLang="ja-JP" dirty="0"/>
              <a:t>89</a:t>
            </a:r>
            <a:r>
              <a:rPr lang="ja-JP" altLang="ja-JP" dirty="0"/>
              <a:t>条の「公の支配」との関係を念頭に置いて規定されたもので</a:t>
            </a:r>
            <a:r>
              <a:rPr lang="ja-JP" altLang="en-US" dirty="0"/>
              <a:t>す</a:t>
            </a:r>
            <a:r>
              <a:rPr lang="ja-JP" altLang="ja-JP" dirty="0"/>
              <a:t>。</a:t>
            </a:r>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4</a:t>
            </a:fld>
            <a:endParaRPr lang="ja-JP" altLang="en-US" dirty="0"/>
          </a:p>
        </p:txBody>
      </p:sp>
      <p:sp>
        <p:nvSpPr>
          <p:cNvPr id="21" name="スライド イメージ プレースホルダー 20"/>
          <p:cNvSpPr>
            <a:spLocks noGrp="1" noRot="1" noChangeAspect="1"/>
          </p:cNvSpPr>
          <p:nvPr>
            <p:ph type="sldImg"/>
          </p:nvPr>
        </p:nvSpPr>
        <p:spPr/>
      </p:sp>
    </p:spTree>
    <p:extLst>
      <p:ext uri="{BB962C8B-B14F-4D97-AF65-F5344CB8AC3E}">
        <p14:creationId xmlns:p14="http://schemas.microsoft.com/office/powerpoint/2010/main" val="263070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地方公共団体は，学校教育法第２条により学校を設置することができますが，第</a:t>
            </a:r>
            <a:r>
              <a:rPr lang="en-US" altLang="ja-JP" dirty="0"/>
              <a:t>38</a:t>
            </a:r>
            <a:r>
              <a:rPr lang="ja-JP" altLang="en-US" dirty="0"/>
              <a:t>条では，市町村は，学校を設置しなければならないとされています。</a:t>
            </a:r>
            <a:endParaRPr lang="en-US" altLang="ja-JP" dirty="0"/>
          </a:p>
          <a:p>
            <a:endParaRPr lang="en-US" altLang="ja-JP" dirty="0"/>
          </a:p>
          <a:p>
            <a:r>
              <a:rPr lang="ja-JP" altLang="en-US" dirty="0"/>
              <a:t>　市町村に設置義務があるのは，保護者に就学義務があるからです。</a:t>
            </a:r>
            <a:endParaRPr lang="en-US" altLang="ja-JP" dirty="0"/>
          </a:p>
          <a:p>
            <a:endParaRPr lang="en-US" altLang="ja-JP" dirty="0"/>
          </a:p>
          <a:p>
            <a:r>
              <a:rPr lang="ja-JP" altLang="en-US" dirty="0"/>
              <a:t>　憲法で保護者に義務付けているのは，「普通教育を受けさせる義務」であり，学校への就学ではありません。</a:t>
            </a:r>
            <a:endParaRPr lang="en-US" altLang="ja-JP" dirty="0"/>
          </a:p>
          <a:p>
            <a:endParaRPr lang="en-US" altLang="ja-JP" dirty="0"/>
          </a:p>
          <a:p>
            <a:r>
              <a:rPr lang="ja-JP" altLang="en-US" dirty="0"/>
              <a:t>　教育基本法でも，保護者には普通教育を受けさせる義務を課しています。</a:t>
            </a:r>
            <a:endParaRPr lang="en-US" altLang="ja-JP" dirty="0"/>
          </a:p>
          <a:p>
            <a:endParaRPr lang="en-US" altLang="ja-JP" dirty="0"/>
          </a:p>
          <a:p>
            <a:r>
              <a:rPr lang="ja-JP" altLang="en-US" dirty="0"/>
              <a:t>　学校教育法の「別の法律で定めるところ」というのは，学校教育法第</a:t>
            </a:r>
            <a:r>
              <a:rPr lang="en-US" altLang="ja-JP" dirty="0"/>
              <a:t>16</a:t>
            </a:r>
            <a:r>
              <a:rPr lang="ja-JP" altLang="en-US" dirty="0"/>
              <a:t>条であり，この段階で，「普通教育を受けさせる義務」から「９年間の普通教育を受けさせる義務」となり，就学義務へと転化していきます。</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5</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336678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第</a:t>
            </a:r>
            <a:r>
              <a:rPr lang="en-US" altLang="ja-JP" dirty="0"/>
              <a:t>17</a:t>
            </a:r>
            <a:r>
              <a:rPr lang="ja-JP" altLang="en-US" dirty="0"/>
              <a:t>条では，保護者には，子が「満６才に達した日の翌日以後における最初の学年の初めから，満</a:t>
            </a:r>
            <a:r>
              <a:rPr lang="en-US" altLang="ja-JP" dirty="0"/>
              <a:t>12</a:t>
            </a:r>
            <a:r>
              <a:rPr lang="ja-JP" altLang="en-US" dirty="0"/>
              <a:t>才に達した日の属する学年の終わりまで」小学校，義務教育学校の前期課程又は特別支援学校の小学部に就学させる義務が課せられています。</a:t>
            </a:r>
            <a:endParaRPr lang="en-US" altLang="ja-JP" dirty="0"/>
          </a:p>
          <a:p>
            <a:endParaRPr lang="en-US" altLang="ja-JP" dirty="0"/>
          </a:p>
          <a:p>
            <a:r>
              <a:rPr lang="ja-JP" altLang="en-US" dirty="0"/>
              <a:t>　第</a:t>
            </a:r>
            <a:r>
              <a:rPr lang="en-US" altLang="ja-JP" dirty="0"/>
              <a:t>17</a:t>
            </a:r>
            <a:r>
              <a:rPr lang="ja-JP" altLang="en-US" dirty="0"/>
              <a:t>条２項では，中学校等に就学させる義務を規定しています。</a:t>
            </a:r>
            <a:endParaRPr lang="en-US" altLang="ja-JP"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6</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299298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この義務に応えるために，市町村には，区域内の学齢児童，学齢生徒を就学させるために必要な小学校，中学校の設置義務が課せられています。</a:t>
            </a:r>
            <a:endParaRPr lang="en-US" altLang="ja-JP" dirty="0"/>
          </a:p>
          <a:p>
            <a:endParaRPr lang="en-US" altLang="ja-JP" dirty="0"/>
          </a:p>
          <a:p>
            <a:r>
              <a:rPr lang="ja-JP" altLang="en-US" dirty="0"/>
              <a:t>　法律に定める学校と学習塾や習い事教室との違いについて比較した表をレジュメの５ページに掲載しています。</a:t>
            </a:r>
            <a:endParaRPr lang="en-US" altLang="ja-JP" dirty="0"/>
          </a:p>
          <a:p>
            <a:endParaRPr lang="en-US" altLang="ja-JP" dirty="0"/>
          </a:p>
          <a:p>
            <a:r>
              <a:rPr lang="ja-JP" altLang="en-US" dirty="0"/>
              <a:t>　学校に勤務している者として，今まで当たり前と感じていたことも，法規で明確に規定されています。比較するとわかりやすいと思いますので，後ほど，確認しておいてください。</a:t>
            </a:r>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7</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426055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次は，学校設置基準についてです。</a:t>
            </a:r>
            <a:endParaRPr lang="en-US" altLang="ja-JP" dirty="0"/>
          </a:p>
          <a:p>
            <a:r>
              <a:rPr lang="ja-JP" altLang="en-US" dirty="0"/>
              <a:t>　</a:t>
            </a:r>
            <a:endParaRPr lang="en-US" altLang="ja-JP" dirty="0"/>
          </a:p>
          <a:p>
            <a:r>
              <a:rPr lang="ja-JP" altLang="en-US" dirty="0"/>
              <a:t>　学校の設置者は，公教育の水準の維持，教育の機会均等を保障するために，「学校の種類に応じ，文部科学大臣の定める設備，編制その他に関する設置基準」に従わなければいけません。この規定に基づき，小学校設置基準，中学校設置基準等が，文部科学省令として制定されています。</a:t>
            </a:r>
            <a:endParaRPr lang="en-US" altLang="ja-JP" dirty="0"/>
          </a:p>
          <a:p>
            <a:endParaRPr lang="en-US" altLang="ja-JP" dirty="0"/>
          </a:p>
          <a:p>
            <a:r>
              <a:rPr lang="ja-JP" altLang="en-US" dirty="0"/>
              <a:t>　</a:t>
            </a:r>
            <a:r>
              <a:rPr lang="ja-JP" altLang="ja-JP" dirty="0"/>
              <a:t>学校設置基準は，多様な学校の設置を図る観点から，最低基準として位置付けられ</a:t>
            </a:r>
            <a:r>
              <a:rPr lang="ja-JP" altLang="en-US" dirty="0"/>
              <a:t>ています。</a:t>
            </a:r>
            <a:endParaRPr lang="en-US" altLang="ja-JP" dirty="0"/>
          </a:p>
          <a:p>
            <a:endParaRPr lang="en-US" altLang="ja-JP" dirty="0"/>
          </a:p>
          <a:p>
            <a:r>
              <a:rPr lang="ja-JP" altLang="en-US" dirty="0"/>
              <a:t>　そして，</a:t>
            </a:r>
            <a:r>
              <a:rPr lang="ja-JP" altLang="ja-JP" dirty="0"/>
              <a:t>地方分権を一層推進する観点から，地域の実情に応じた対応が可能となるよう，弾力的な規定となってい</a:t>
            </a:r>
            <a:r>
              <a:rPr lang="ja-JP" altLang="en-US" dirty="0"/>
              <a:t>ます</a:t>
            </a:r>
            <a:r>
              <a:rPr lang="ja-JP" altLang="ja-JP" dirty="0"/>
              <a:t>。</a:t>
            </a:r>
            <a:endParaRPr lang="en-US" altLang="ja-JP" dirty="0"/>
          </a:p>
          <a:p>
            <a:endParaRPr lang="en-US" altLang="ja-JP" dirty="0"/>
          </a:p>
          <a:p>
            <a:r>
              <a:rPr lang="ja-JP" altLang="en-US" dirty="0"/>
              <a:t>　</a:t>
            </a:r>
            <a:r>
              <a:rPr lang="ja-JP" altLang="ja-JP" dirty="0"/>
              <a:t>小・中学校の設置基準の規定内容としては，一学級の児童・生徒数，学級の編制，教諭の数等，施設及び設備等があ</a:t>
            </a:r>
            <a:r>
              <a:rPr lang="ja-JP" altLang="en-US" dirty="0"/>
              <a:t>ります</a:t>
            </a:r>
            <a:r>
              <a:rPr lang="ja-JP" altLang="ja-JP" dirty="0"/>
              <a:t>。</a:t>
            </a:r>
            <a:endParaRPr lang="en-US" altLang="ja-JP" dirty="0"/>
          </a:p>
          <a:p>
            <a:endParaRPr lang="en-US" altLang="ja-JP" dirty="0"/>
          </a:p>
          <a:p>
            <a:r>
              <a:rPr lang="ja-JP" altLang="en-US" dirty="0"/>
              <a:t>　さらに</a:t>
            </a:r>
            <a:r>
              <a:rPr lang="ja-JP" altLang="ja-JP" dirty="0"/>
              <a:t>，学校の施設・設備に関しては，学校教育法施行規則第１条，学校保健安全法第６条にも基本的な事項が規定されてい</a:t>
            </a:r>
            <a:r>
              <a:rPr lang="ja-JP" altLang="en-US" dirty="0"/>
              <a:t>ます</a:t>
            </a:r>
            <a:r>
              <a:rPr lang="ja-JP" altLang="ja-JP" dirty="0"/>
              <a:t>。</a:t>
            </a:r>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8</a:t>
            </a:fld>
            <a:endParaRPr lang="ja-JP" altLang="en-US" dirty="0"/>
          </a:p>
        </p:txBody>
      </p:sp>
      <p:sp>
        <p:nvSpPr>
          <p:cNvPr id="9" name="スライド イメージ プレースホルダー 8"/>
          <p:cNvSpPr>
            <a:spLocks noGrp="1" noRot="1" noChangeAspect="1"/>
          </p:cNvSpPr>
          <p:nvPr>
            <p:ph type="sldImg"/>
          </p:nvPr>
        </p:nvSpPr>
        <p:spPr/>
      </p:sp>
    </p:spTree>
    <p:extLst>
      <p:ext uri="{BB962C8B-B14F-4D97-AF65-F5344CB8AC3E}">
        <p14:creationId xmlns:p14="http://schemas.microsoft.com/office/powerpoint/2010/main" val="316285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　</a:t>
            </a:r>
            <a:r>
              <a:rPr lang="ja-JP" altLang="ja-JP"/>
              <a:t>また，学習指導要領の改訂や学校施設を取り巻く今日的な課題に対応するため，平成</a:t>
            </a:r>
            <a:r>
              <a:rPr lang="en-US" altLang="ja-JP"/>
              <a:t>31</a:t>
            </a:r>
            <a:r>
              <a:rPr lang="ja-JP" altLang="ja-JP"/>
              <a:t>年３月に小・中学校施設整備指針が改訂され</a:t>
            </a:r>
            <a:r>
              <a:rPr lang="ja-JP" altLang="en-US"/>
              <a:t>ました</a:t>
            </a:r>
            <a:r>
              <a:rPr lang="ja-JP" altLang="ja-JP"/>
              <a:t>。</a:t>
            </a:r>
            <a:endParaRPr lang="en-US" altLang="ja-JP"/>
          </a:p>
          <a:p>
            <a:endParaRPr lang="en-US" altLang="ja-JP"/>
          </a:p>
          <a:p>
            <a:r>
              <a:rPr lang="ja-JP" altLang="en-US"/>
              <a:t>　</a:t>
            </a:r>
            <a:r>
              <a:rPr lang="ja-JP" altLang="ja-JP"/>
              <a:t>これにより，新学習指導要領への対応，</a:t>
            </a:r>
            <a:r>
              <a:rPr lang="en-US" altLang="ja-JP"/>
              <a:t>ICT </a:t>
            </a:r>
            <a:r>
              <a:rPr lang="ja-JP" altLang="ja-JP"/>
              <a:t>を活用できる施設・整備，インクルーシブ教育システムの構築に向けた取組，教職員の働く場としての機能向上，地域との連携・協働の促進，学校施設の機能向上，変化に対応できる施設整備の観点から</a:t>
            </a:r>
            <a:r>
              <a:rPr lang="ja-JP" altLang="en-US"/>
              <a:t>施設環境を整備することが，学校の設置者に求められました</a:t>
            </a:r>
            <a:r>
              <a:rPr lang="ja-JP" altLang="ja-JP"/>
              <a:t>。</a:t>
            </a:r>
            <a:endParaRPr lang="en-US" altLang="ja-JP"/>
          </a:p>
          <a:p>
            <a:endParaRPr lang="en-US" altLang="ja-JP"/>
          </a:p>
          <a:p>
            <a:r>
              <a:rPr lang="ja-JP" altLang="en-US"/>
              <a:t>　しかし，設置基準や整備指針の中には，生徒用の机の大きさまでは規定されていません。生徒用机は，</a:t>
            </a:r>
            <a:r>
              <a:rPr lang="en-US" altLang="ja-JP"/>
              <a:t>JIS</a:t>
            </a:r>
            <a:r>
              <a:rPr lang="ja-JP" altLang="en-US"/>
              <a:t>規格のものを購入している自治体が多いようです。</a:t>
            </a:r>
            <a:endParaRPr lang="en-US" altLang="ja-JP"/>
          </a:p>
          <a:p>
            <a:endParaRPr lang="en-US" altLang="ja-JP"/>
          </a:p>
          <a:p>
            <a:r>
              <a:rPr lang="ja-JP" altLang="en-US"/>
              <a:t>　</a:t>
            </a:r>
            <a:r>
              <a:rPr lang="en-US" altLang="ja-JP"/>
              <a:t>1999</a:t>
            </a:r>
            <a:r>
              <a:rPr lang="ja-JP" altLang="en-US"/>
              <a:t>年に</a:t>
            </a:r>
            <a:r>
              <a:rPr lang="en-US" altLang="ja-JP"/>
              <a:t>JIS</a:t>
            </a:r>
            <a:r>
              <a:rPr lang="ja-JP" altLang="en-US"/>
              <a:t>の規格が変わったので，それ以降に購入した机は，旧</a:t>
            </a:r>
            <a:r>
              <a:rPr lang="en-US" altLang="ja-JP"/>
              <a:t>JIS</a:t>
            </a:r>
            <a:r>
              <a:rPr lang="ja-JP" altLang="en-US"/>
              <a:t>のものより一回り大きくなっています。先生方の学校でも，大きさの違う机が混在しているかもしれません。一人１台タブレット時代を迎えて，</a:t>
            </a:r>
            <a:r>
              <a:rPr lang="en-US" altLang="ja-JP"/>
              <a:t>JIS</a:t>
            </a:r>
            <a:r>
              <a:rPr lang="ja-JP" altLang="en-US"/>
              <a:t>規格も見直してほしいと，個人的には思っています。既に，タブレットを使っている学校では，机が狭くて，教科書，ノート，タブレットを置いたら，筆箱が落ちるということも聞いたことがあります。</a:t>
            </a:r>
            <a:endParaRPr lang="en-US" altLang="ja-JP"/>
          </a:p>
          <a:p>
            <a:endParaRPr lang="en-US" altLang="ja-JP"/>
          </a:p>
          <a:p>
            <a:r>
              <a:rPr lang="ja-JP" altLang="en-US"/>
              <a:t>　学校</a:t>
            </a:r>
            <a:r>
              <a:rPr lang="en-US" altLang="ja-JP"/>
              <a:t>ver.3.0</a:t>
            </a:r>
            <a:r>
              <a:rPr lang="ja-JP" altLang="en-US"/>
              <a:t>に向けて，今後も，基準は随時見直されていくと思います。それが進むと，逆に，机は小さくてもよいということになるかもしれませんが</a:t>
            </a:r>
            <a:r>
              <a:rPr lang="en-US" altLang="ja-JP"/>
              <a:t>…</a:t>
            </a:r>
          </a:p>
          <a:p>
            <a:endParaRPr lang="en-US" altLang="ja-JP"/>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9</a:t>
            </a:fld>
            <a:endParaRPr lang="ja-JP" altLang="en-US" dirty="0"/>
          </a:p>
        </p:txBody>
      </p:sp>
      <p:sp>
        <p:nvSpPr>
          <p:cNvPr id="6" name="スライド イメージ プレースホルダー 5"/>
          <p:cNvSpPr>
            <a:spLocks noGrp="1" noRot="1" noChangeAspect="1"/>
          </p:cNvSpPr>
          <p:nvPr>
            <p:ph type="sldImg"/>
          </p:nvPr>
        </p:nvSpPr>
        <p:spPr/>
      </p:sp>
    </p:spTree>
    <p:extLst>
      <p:ext uri="{BB962C8B-B14F-4D97-AF65-F5344CB8AC3E}">
        <p14:creationId xmlns:p14="http://schemas.microsoft.com/office/powerpoint/2010/main" val="10014717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828675" y="2292095"/>
            <a:ext cx="7572375" cy="2219691"/>
          </a:xfrm>
        </p:spPr>
        <p:txBody>
          <a:bodyPr rtlCol="0" anchor="ctr">
            <a:normAutofit/>
          </a:bodyPr>
          <a:lstStyle>
            <a:lvl1pPr algn="l" rtl="0">
              <a:defRPr sz="33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828674" y="4511785"/>
            <a:ext cx="7572376" cy="955565"/>
          </a:xfrm>
        </p:spPr>
        <p:txBody>
          <a:bodyPr rtlCol="0">
            <a:normAutofit/>
          </a:bodyPr>
          <a:lstStyle>
            <a:lvl1pPr marL="0" indent="0" algn="l" rtl="0">
              <a:spcBef>
                <a:spcPts val="0"/>
              </a:spcBef>
              <a:buNone/>
              <a:defRPr sz="1350">
                <a:latin typeface="Meiryo UI" panose="020B0604030504040204" pitchFamily="50" charset="-128"/>
                <a:ea typeface="Meiryo UI" panose="020B0604030504040204" pitchFamily="50" charset="-128"/>
              </a:defRPr>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2021/3/15</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2400"/>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3491003" y="1600200"/>
            <a:ext cx="4823184" cy="4572001"/>
          </a:xfrm>
        </p:spPr>
        <p:txBody>
          <a:bodyPr tIns="1188720" rtlCol="0">
            <a:normAutofit/>
          </a:bodyPr>
          <a:lstStyle>
            <a:lvl1pPr marL="0" indent="0" algn="ctr" rtl="0">
              <a:buNone/>
              <a:defRPr sz="1500"/>
            </a:lvl1pPr>
            <a:lvl2pPr marL="342900" indent="0" algn="l" rtl="0">
              <a:buNone/>
              <a:defRPr sz="2100"/>
            </a:lvl2pPr>
            <a:lvl3pPr marL="685800" indent="0" algn="l" rtl="0">
              <a:buNone/>
              <a:defRPr sz="1800"/>
            </a:lvl3pPr>
            <a:lvl4pPr marL="1028700" indent="0" algn="l" rtl="0">
              <a:buNone/>
              <a:defRPr sz="1500"/>
            </a:lvl4pPr>
            <a:lvl5pPr marL="1371600" indent="0" algn="l" rtl="0">
              <a:buNone/>
              <a:defRPr sz="1500"/>
            </a:lvl5pPr>
            <a:lvl6pPr marL="1714500" indent="0" algn="l" rtl="0">
              <a:buNone/>
              <a:defRPr sz="1500"/>
            </a:lvl6pPr>
            <a:lvl7pPr marL="2057400" indent="0" algn="l" rtl="0">
              <a:buNone/>
              <a:defRPr sz="1500"/>
            </a:lvl7pPr>
            <a:lvl8pPr marL="2400300" indent="0" algn="l" rtl="0">
              <a:buNone/>
              <a:defRPr sz="1500"/>
            </a:lvl8pPr>
            <a:lvl9pPr marL="2743200" indent="0" algn="l" rtl="0">
              <a:buNone/>
              <a:defRPr sz="1500"/>
            </a:lvl9pPr>
          </a:lstStyle>
          <a:p>
            <a:pPr rtl="0"/>
            <a:r>
              <a:rPr lang="ja-JP" altLang="en-US" noProof="0"/>
              <a:t>図を追加</a:t>
            </a:r>
            <a:endParaRPr lang="ja-JP" altLang="en-US" noProof="0" dirty="0"/>
          </a:p>
        </p:txBody>
      </p:sp>
      <p:sp>
        <p:nvSpPr>
          <p:cNvPr id="4" name="テキスト プレースホルダー 3"/>
          <p:cNvSpPr>
            <a:spLocks noGrp="1"/>
          </p:cNvSpPr>
          <p:nvPr>
            <p:ph type="body" sz="half" idx="2"/>
          </p:nvPr>
        </p:nvSpPr>
        <p:spPr>
          <a:xfrm>
            <a:off x="828675" y="1600200"/>
            <a:ext cx="2547747" cy="4572000"/>
          </a:xfrm>
        </p:spPr>
        <p:txBody>
          <a:bodyPr rtlCol="0">
            <a:normAutofit/>
          </a:bodyPr>
          <a:lstStyle>
            <a:lvl1pPr marL="0" indent="0" algn="l" rtl="0">
              <a:spcBef>
                <a:spcPts val="900"/>
              </a:spcBef>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2021/3/15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2021/3/15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29450" y="365125"/>
            <a:ext cx="1285875" cy="5811838"/>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828675" y="365125"/>
            <a:ext cx="6074172" cy="5811838"/>
          </a:xfrm>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2021/3/15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grpSp>
        <p:nvGrpSpPr>
          <p:cNvPr id="7" name="グループ 6"/>
          <p:cNvGrpSpPr/>
          <p:nvPr/>
        </p:nvGrpSpPr>
        <p:grpSpPr>
          <a:xfrm rot="5400000">
            <a:off x="4181447" y="3239394"/>
            <a:ext cx="5632704" cy="63302"/>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2021/3/15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1"/>
            <a:ext cx="9144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1"/>
            <a:ext cx="9144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828675" y="2292095"/>
            <a:ext cx="4300538" cy="2219691"/>
          </a:xfrm>
        </p:spPr>
        <p:txBody>
          <a:bodyPr rtlCol="0" anchor="ctr">
            <a:normAutofit/>
          </a:bodyPr>
          <a:lstStyle>
            <a:lvl1pPr algn="l" rtl="0">
              <a:defRPr sz="33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828675" y="4511785"/>
            <a:ext cx="4300538" cy="955565"/>
          </a:xfrm>
        </p:spPr>
        <p:txBody>
          <a:bodyPr rtlCol="0">
            <a:normAutofit/>
          </a:bodyPr>
          <a:lstStyle>
            <a:lvl1pPr marL="0" indent="0" algn="l" rtl="0">
              <a:spcBef>
                <a:spcPts val="0"/>
              </a:spcBef>
              <a:buNone/>
              <a:defRPr sz="1350">
                <a:latin typeface="Meiryo UI" panose="020B0604030504040204" pitchFamily="50" charset="-128"/>
                <a:ea typeface="Meiryo UI" panose="020B0604030504040204" pitchFamily="50" charset="-128"/>
              </a:defRPr>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ja-JP" altLang="en-US" noProof="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図プレースホルダー 10"/>
          <p:cNvSpPr>
            <a:spLocks noGrp="1"/>
          </p:cNvSpPr>
          <p:nvPr>
            <p:ph type="pic" sz="quarter" idx="13"/>
          </p:nvPr>
        </p:nvSpPr>
        <p:spPr>
          <a:xfrm>
            <a:off x="5235798" y="1310656"/>
            <a:ext cx="3908203"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a:t>図を追加</a:t>
            </a:r>
            <a:endParaRPr lang="ja-JP" altLang="en-US" noProof="0" dirty="0"/>
          </a:p>
        </p:txBody>
      </p:sp>
      <p:sp>
        <p:nvSpPr>
          <p:cNvPr id="19" name="操作方法のテキスト"/>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rtl="0"/>
            <a:r>
              <a:rPr lang="ja-JP" altLang="en-US" sz="900" b="1" i="1" noProof="0" dirty="0">
                <a:latin typeface="Meiryo UI" panose="020B0604030504040204" pitchFamily="50" charset="-128"/>
                <a:ea typeface="Meiryo UI" panose="020B0604030504040204" pitchFamily="50" charset="-128"/>
                <a:cs typeface="Arial" pitchFamily="34" charset="0"/>
              </a:rPr>
              <a:t>注</a:t>
            </a:r>
            <a:r>
              <a:rPr lang="en-US" altLang="ja-JP" sz="900" b="1" i="1" noProof="0" dirty="0">
                <a:latin typeface="Meiryo UI" panose="020B0604030504040204" pitchFamily="50" charset="-128"/>
                <a:ea typeface="Meiryo UI" panose="020B0604030504040204" pitchFamily="50" charset="-128"/>
                <a:cs typeface="Arial" pitchFamily="34" charset="0"/>
              </a:rPr>
              <a:t>:</a:t>
            </a:r>
          </a:p>
          <a:p>
            <a:pPr rtl="0"/>
            <a:r>
              <a:rPr lang="ja-JP" altLang="en-US" sz="900" i="1" noProof="0" dirty="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1"/>
            <a:ext cx="9144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828675" y="2971806"/>
            <a:ext cx="7553324" cy="1684150"/>
          </a:xfrm>
        </p:spPr>
        <p:txBody>
          <a:bodyPr rtlCol="0" anchor="ctr">
            <a:normAutofit/>
          </a:bodyPr>
          <a:lstStyle>
            <a:lvl1pPr algn="l" rtl="0">
              <a:defRPr sz="3300" cap="all" baseline="0">
                <a:solidFill>
                  <a:schemeClr val="bg1"/>
                </a:solidFill>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828675" y="4655956"/>
            <a:ext cx="7553324" cy="509750"/>
          </a:xfrm>
        </p:spPr>
        <p:txBody>
          <a:bodyPr rtlCol="0">
            <a:normAutofit/>
          </a:bodyPr>
          <a:lstStyle>
            <a:lvl1pPr marL="0" indent="0" algn="l" rtl="0">
              <a:spcBef>
                <a:spcPts val="0"/>
              </a:spcBef>
              <a:buNone/>
              <a:defRPr sz="1200">
                <a:solidFill>
                  <a:schemeClr val="bg1"/>
                </a:solidFill>
              </a:defRPr>
            </a:lvl1pPr>
            <a:lvl2pPr marL="342900" indent="0" algn="l" rtl="0">
              <a:buNone/>
              <a:defRPr sz="1500">
                <a:solidFill>
                  <a:schemeClr val="tx1">
                    <a:tint val="75000"/>
                  </a:schemeClr>
                </a:solidFill>
              </a:defRPr>
            </a:lvl2pPr>
            <a:lvl3pPr marL="685800" indent="0" algn="l" rtl="0">
              <a:buNone/>
              <a:defRPr sz="1350">
                <a:solidFill>
                  <a:schemeClr val="tx1">
                    <a:tint val="75000"/>
                  </a:schemeClr>
                </a:solidFill>
              </a:defRPr>
            </a:lvl3pPr>
            <a:lvl4pPr marL="1028700" indent="0" algn="l" rtl="0">
              <a:buNone/>
              <a:defRPr sz="1200">
                <a:solidFill>
                  <a:schemeClr val="tx1">
                    <a:tint val="75000"/>
                  </a:schemeClr>
                </a:solidFill>
              </a:defRPr>
            </a:lvl4pPr>
            <a:lvl5pPr marL="1371600" indent="0" algn="l" rtl="0">
              <a:buNone/>
              <a:defRPr sz="1200">
                <a:solidFill>
                  <a:schemeClr val="tx1">
                    <a:tint val="75000"/>
                  </a:schemeClr>
                </a:solidFill>
              </a:defRPr>
            </a:lvl5pPr>
            <a:lvl6pPr marL="1714500" indent="0" algn="l" rtl="0">
              <a:buNone/>
              <a:defRPr sz="1200">
                <a:solidFill>
                  <a:schemeClr val="tx1">
                    <a:tint val="75000"/>
                  </a:schemeClr>
                </a:solidFill>
              </a:defRPr>
            </a:lvl6pPr>
            <a:lvl7pPr marL="2057400" indent="0" algn="l" rtl="0">
              <a:buNone/>
              <a:defRPr sz="1200">
                <a:solidFill>
                  <a:schemeClr val="tx1">
                    <a:tint val="75000"/>
                  </a:schemeClr>
                </a:solidFill>
              </a:defRPr>
            </a:lvl7pPr>
            <a:lvl8pPr marL="2400300" indent="0" algn="l" rtl="0">
              <a:buNone/>
              <a:defRPr sz="1200">
                <a:solidFill>
                  <a:schemeClr val="tx1">
                    <a:tint val="75000"/>
                  </a:schemeClr>
                </a:solidFill>
              </a:defRPr>
            </a:lvl8pPr>
            <a:lvl9pPr marL="2743200" indent="0" algn="l" rtl="0">
              <a:buNone/>
              <a:defRPr sz="12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2021/3/15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828675" y="1600201"/>
            <a:ext cx="3686175"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4629150" y="1600201"/>
            <a:ext cx="3686175" cy="4571999"/>
          </a:xfrm>
        </p:spPr>
        <p:txBody>
          <a:bodyPr rtlCol="0"/>
          <a:lstStyle>
            <a:lvl5pPr algn="l" rtl="0">
              <a:defRPr/>
            </a:lvl5pPr>
            <a:lvl6pPr algn="l" rtl="0">
              <a:defRPr/>
            </a:lvl6pPr>
            <a:lvl7pPr algn="l" rtl="0">
              <a:defRPr/>
            </a:lvl7pPr>
            <a:lvl8pPr algn="l" rtl="0">
              <a:defRPr/>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2021/3/15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828675" y="1600200"/>
            <a:ext cx="3689604"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28675" y="2424112"/>
            <a:ext cx="3689604"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4624583" y="1600200"/>
            <a:ext cx="3689604"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4624583" y="2424112"/>
            <a:ext cx="3689604"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2021/3/15</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2021/3/15</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2021/3/15</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24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4231386" y="1600200"/>
            <a:ext cx="4083939" cy="4572001"/>
          </a:xfrm>
        </p:spPr>
        <p:txBody>
          <a:bodyPr rtlCol="0">
            <a:normAutofit/>
          </a:bodyPr>
          <a:lstStyle>
            <a:lvl1pPr algn="l" rtl="0">
              <a:defRPr sz="1500"/>
            </a:lvl1pPr>
            <a:lvl2pPr algn="l" rtl="0">
              <a:defRPr sz="120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828675" y="1600200"/>
            <a:ext cx="3288411" cy="4572000"/>
          </a:xfrm>
        </p:spPr>
        <p:txBody>
          <a:bodyPr rtlCol="0">
            <a:normAutofit/>
          </a:bodyPr>
          <a:lstStyle>
            <a:lvl1pPr marL="0" indent="0" algn="l" rtl="0">
              <a:spcBef>
                <a:spcPts val="900"/>
              </a:spcBef>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2021/3/15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rtl="0">
              <a:defRPr sz="9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2021/3/15</a:t>
            </a:fld>
            <a:endParaRPr lang="ja-JP" altLang="en-US" dirty="0"/>
          </a:p>
        </p:txBody>
      </p:sp>
      <p:sp>
        <p:nvSpPr>
          <p:cNvPr id="5" name="フッター プレースホルダー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rtl="0">
              <a:defRPr sz="9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l" rtl="0">
              <a:defRPr sz="9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827532" y="1219202"/>
            <a:ext cx="7488936"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kumimoji="1" sz="2100" kern="1200">
          <a:solidFill>
            <a:schemeClr val="tx1"/>
          </a:solidFill>
          <a:latin typeface="Meiryo UI" panose="020B0604030504040204" pitchFamily="50" charset="-128"/>
          <a:ea typeface="Meiryo UI" panose="020B0604030504040204" pitchFamily="50" charset="-128"/>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kumimoji="1" sz="15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kumimoji="1" sz="12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206566" y="2576321"/>
            <a:ext cx="5645593" cy="1123281"/>
          </a:xfrm>
        </p:spPr>
        <p:txBody>
          <a:bodyPr rtlCol="0" anchor="ctr">
            <a:noAutofit/>
          </a:bodyPr>
          <a:lstStyle/>
          <a:p>
            <a:pPr rtl="0"/>
            <a:r>
              <a:rPr lang="ja-JP" altLang="en-US" sz="2800" b="1" dirty="0">
                <a:latin typeface="Meiryo UI"/>
                <a:ea typeface="Meiryo UI"/>
              </a:rPr>
              <a:t>主幹教諭研修</a:t>
            </a:r>
            <a:br>
              <a:rPr lang="en-US" altLang="ja-JP" sz="2800" b="1" dirty="0"/>
            </a:br>
            <a:br>
              <a:rPr lang="en-US" altLang="ja-JP" sz="2800" b="1" dirty="0"/>
            </a:br>
            <a:r>
              <a:rPr lang="ja-JP" altLang="en-US" sz="2400" b="1" dirty="0">
                <a:latin typeface="Meiryo UI"/>
                <a:ea typeface="Meiryo UI"/>
              </a:rPr>
              <a:t>研修テーマに関する法規について</a:t>
            </a:r>
            <a:endParaRPr lang="ja-JP" altLang="en-US" sz="2800" b="1" dirty="0">
              <a:latin typeface="Meiryo UI"/>
              <a:ea typeface="Meiryo UI"/>
            </a:endParaRPr>
          </a:p>
        </p:txBody>
      </p:sp>
      <p:sp>
        <p:nvSpPr>
          <p:cNvPr id="7" name="サブタイトル 6"/>
          <p:cNvSpPr>
            <a:spLocks noGrp="1"/>
          </p:cNvSpPr>
          <p:nvPr>
            <p:ph type="subTitle" idx="1"/>
          </p:nvPr>
        </p:nvSpPr>
        <p:spPr>
          <a:xfrm>
            <a:off x="589058" y="4017997"/>
            <a:ext cx="4300538" cy="716674"/>
          </a:xfrm>
        </p:spPr>
        <p:txBody>
          <a:bodyPr vert="horz" lIns="0" tIns="45720" rIns="0" bIns="45720" rtlCol="0" anchor="t">
            <a:noAutofit/>
          </a:bodyPr>
          <a:lstStyle/>
          <a:p>
            <a:pPr rtl="0">
              <a:lnSpc>
                <a:spcPct val="150000"/>
              </a:lnSpc>
            </a:pPr>
            <a:r>
              <a:rPr lang="ja-JP" altLang="en-US" sz="2000">
                <a:latin typeface="Meiryo UI"/>
                <a:ea typeface="Meiryo UI"/>
              </a:rPr>
              <a:t>第３回　チーム学校と人材育成</a:t>
            </a:r>
          </a:p>
        </p:txBody>
      </p:sp>
      <p:pic>
        <p:nvPicPr>
          <p:cNvPr id="4" name="図プレースホルダー 3" descr="テーブルの上の開かれた本と、背景のぼやけた本棚" title="サンプルの図"/>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３　学級編制と教職員の配置</a:t>
            </a:r>
          </a:p>
        </p:txBody>
      </p:sp>
      <p:sp>
        <p:nvSpPr>
          <p:cNvPr id="5" name="テキスト ボックス 4"/>
          <p:cNvSpPr txBox="1"/>
          <p:nvPr/>
        </p:nvSpPr>
        <p:spPr>
          <a:xfrm>
            <a:off x="194646" y="2185355"/>
            <a:ext cx="7422315" cy="544765"/>
          </a:xfrm>
          <a:prstGeom prst="rect">
            <a:avLst/>
          </a:prstGeom>
          <a:solidFill>
            <a:schemeClr val="bg2"/>
          </a:solidFill>
        </p:spPr>
        <p:txBody>
          <a:bodyPr wrap="square" rtlCol="0">
            <a:spAutoFit/>
          </a:bodyPr>
          <a:lstStyle/>
          <a:p>
            <a:pPr>
              <a:lnSpc>
                <a:spcPct val="130000"/>
              </a:lnSpc>
            </a:pPr>
            <a:r>
              <a:rPr lang="ja-JP" altLang="en-US" sz="2400" b="1" dirty="0">
                <a:latin typeface="+mn-ea"/>
              </a:rPr>
              <a:t>義務標準法に規定する学級編制の標準の数</a:t>
            </a:r>
            <a:endParaRPr lang="ja-JP" altLang="en-US" sz="2400" b="1" u="sng" dirty="0">
              <a:solidFill>
                <a:srgbClr val="FF0000"/>
              </a:solidFill>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692201967"/>
              </p:ext>
            </p:extLst>
          </p:nvPr>
        </p:nvGraphicFramePr>
        <p:xfrm>
          <a:off x="194646" y="2734733"/>
          <a:ext cx="8789556" cy="3396942"/>
        </p:xfrm>
        <a:graphic>
          <a:graphicData uri="http://schemas.openxmlformats.org/drawingml/2006/table">
            <a:tbl>
              <a:tblPr firstRow="1" bandRow="1">
                <a:tableStyleId>{21E4AEA4-8DFA-4A89-87EB-49C32662AFE0}</a:tableStyleId>
              </a:tblPr>
              <a:tblGrid>
                <a:gridCol w="3427443">
                  <a:extLst>
                    <a:ext uri="{9D8B030D-6E8A-4147-A177-3AD203B41FA5}">
                      <a16:colId xmlns:a16="http://schemas.microsoft.com/office/drawing/2014/main" val="20000"/>
                    </a:ext>
                  </a:extLst>
                </a:gridCol>
                <a:gridCol w="3879542">
                  <a:extLst>
                    <a:ext uri="{9D8B030D-6E8A-4147-A177-3AD203B41FA5}">
                      <a16:colId xmlns:a16="http://schemas.microsoft.com/office/drawing/2014/main" val="20001"/>
                    </a:ext>
                  </a:extLst>
                </a:gridCol>
                <a:gridCol w="1482571">
                  <a:extLst>
                    <a:ext uri="{9D8B030D-6E8A-4147-A177-3AD203B41FA5}">
                      <a16:colId xmlns:a16="http://schemas.microsoft.com/office/drawing/2014/main" val="20002"/>
                    </a:ext>
                  </a:extLst>
                </a:gridCol>
              </a:tblGrid>
              <a:tr h="606597">
                <a:tc>
                  <a:txBody>
                    <a:bodyPr/>
                    <a:lstStyle/>
                    <a:p>
                      <a:pPr algn="ct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t>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t>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1874">
                <a:tc>
                  <a:txBody>
                    <a:bodyPr/>
                    <a:lstStyle/>
                    <a:p>
                      <a:r>
                        <a:rPr kumimoji="1" lang="ja-JP" altLang="en-US" sz="2400" dirty="0"/>
                        <a:t>同学年で編制する学級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t>３５人（１年生）</a:t>
                      </a:r>
                      <a:endParaRPr kumimoji="1" lang="en-US" altLang="ja-JP" sz="2400" dirty="0"/>
                    </a:p>
                    <a:p>
                      <a:r>
                        <a:rPr kumimoji="1" lang="ja-JP" altLang="en-US" sz="2400" b="1" u="sng" dirty="0">
                          <a:solidFill>
                            <a:srgbClr val="FF0000"/>
                          </a:solidFill>
                        </a:rPr>
                        <a:t>４０人</a:t>
                      </a:r>
                      <a:r>
                        <a:rPr kumimoji="1" lang="ja-JP" altLang="en-US" sz="2400" dirty="0"/>
                        <a:t>（２～６年生）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t>４０人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1874">
                <a:tc>
                  <a:txBody>
                    <a:bodyPr/>
                    <a:lstStyle/>
                    <a:p>
                      <a:r>
                        <a:rPr kumimoji="1" lang="ja-JP" altLang="en-US" sz="2400" dirty="0"/>
                        <a:t>複式学級（２学年）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t>１６人</a:t>
                      </a:r>
                      <a:endParaRPr kumimoji="1" lang="en-US" altLang="ja-JP" sz="2400" dirty="0"/>
                    </a:p>
                    <a:p>
                      <a:r>
                        <a:rPr kumimoji="1" lang="ja-JP" altLang="en-US" sz="2400" dirty="0"/>
                        <a:t>（１年生を含む場合８人）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t>　８人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6597">
                <a:tc>
                  <a:txBody>
                    <a:bodyPr/>
                    <a:lstStyle/>
                    <a:p>
                      <a:r>
                        <a:rPr kumimoji="1" lang="ja-JP" altLang="en-US" sz="2400" dirty="0"/>
                        <a:t>特別支援学級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t>８人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t>　８人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547292" y="592139"/>
            <a:ext cx="8084264" cy="1083374"/>
          </a:xfrm>
          <a:prstGeom prst="rect">
            <a:avLst/>
          </a:prstGeom>
          <a:solidFill>
            <a:srgbClr val="339933">
              <a:alpha val="48000"/>
            </a:srgbClr>
          </a:solidFill>
        </p:spPr>
        <p:txBody>
          <a:bodyPr wrap="none" rtlCol="0">
            <a:spAutoFit/>
          </a:bodyPr>
          <a:lstStyle/>
          <a:p>
            <a:r>
              <a:rPr lang="ja-JP" altLang="en-US" sz="2800" dirty="0"/>
              <a:t>公立</a:t>
            </a:r>
            <a:r>
              <a:rPr lang="ja-JP" altLang="en-US" sz="2800" b="1" u="sng" dirty="0">
                <a:solidFill>
                  <a:srgbClr val="FF0000"/>
                </a:solidFill>
              </a:rPr>
              <a:t>義務</a:t>
            </a:r>
            <a:r>
              <a:rPr lang="ja-JP" altLang="en-US" sz="2800" dirty="0"/>
              <a:t>教育諸学校の学級編制及び教職員定数の</a:t>
            </a:r>
            <a:endParaRPr lang="en-US" altLang="ja-JP" sz="2800" dirty="0"/>
          </a:p>
          <a:p>
            <a:pPr>
              <a:lnSpc>
                <a:spcPct val="130000"/>
              </a:lnSpc>
            </a:pPr>
            <a:r>
              <a:rPr lang="ja-JP" altLang="en-US" sz="2800" b="1" dirty="0">
                <a:solidFill>
                  <a:srgbClr val="FF0000"/>
                </a:solidFill>
              </a:rPr>
              <a:t>　</a:t>
            </a:r>
            <a:r>
              <a:rPr lang="ja-JP" altLang="en-US" sz="2800" b="1" u="sng" dirty="0">
                <a:solidFill>
                  <a:srgbClr val="FF0000"/>
                </a:solidFill>
              </a:rPr>
              <a:t>標準</a:t>
            </a:r>
            <a:r>
              <a:rPr lang="ja-JP" altLang="en-US" sz="2800" dirty="0"/>
              <a:t>に関する</a:t>
            </a:r>
            <a:r>
              <a:rPr lang="ja-JP" altLang="en-US" sz="2800" b="1" u="sng" dirty="0">
                <a:solidFill>
                  <a:srgbClr val="FF0000"/>
                </a:solidFill>
              </a:rPr>
              <a:t>法</a:t>
            </a:r>
            <a:r>
              <a:rPr lang="ja-JP" altLang="en-US" sz="2800" dirty="0"/>
              <a:t>律</a:t>
            </a:r>
            <a:r>
              <a:rPr lang="ja-JP" altLang="en-US" sz="2800" b="1" dirty="0"/>
              <a:t>（義務標準法）</a:t>
            </a:r>
            <a:endParaRPr kumimoji="1" lang="ja-JP" altLang="en-US" sz="2800" b="1" dirty="0"/>
          </a:p>
        </p:txBody>
      </p:sp>
    </p:spTree>
    <p:extLst>
      <p:ext uri="{BB962C8B-B14F-4D97-AF65-F5344CB8AC3E}">
        <p14:creationId xmlns:p14="http://schemas.microsoft.com/office/powerpoint/2010/main" val="223065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上矢印 2"/>
          <p:cNvSpPr/>
          <p:nvPr/>
        </p:nvSpPr>
        <p:spPr>
          <a:xfrm>
            <a:off x="5974672" y="3847298"/>
            <a:ext cx="648070" cy="982154"/>
          </a:xfrm>
          <a:prstGeom prst="upArrow">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3" name="上矢印 12"/>
          <p:cNvSpPr/>
          <p:nvPr/>
        </p:nvSpPr>
        <p:spPr>
          <a:xfrm>
            <a:off x="3581768" y="1985930"/>
            <a:ext cx="648070" cy="2843522"/>
          </a:xfrm>
          <a:prstGeom prst="upArrow">
            <a:avLst>
              <a:gd name="adj1" fmla="val 50000"/>
              <a:gd name="adj2" fmla="val 0"/>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３　学級編制と教職員の配置</a:t>
            </a:r>
          </a:p>
        </p:txBody>
      </p:sp>
      <p:sp>
        <p:nvSpPr>
          <p:cNvPr id="5" name="テキスト ボックス 4"/>
          <p:cNvSpPr txBox="1"/>
          <p:nvPr/>
        </p:nvSpPr>
        <p:spPr>
          <a:xfrm>
            <a:off x="357961" y="571708"/>
            <a:ext cx="7422315" cy="544765"/>
          </a:xfrm>
          <a:prstGeom prst="rect">
            <a:avLst/>
          </a:prstGeom>
          <a:solidFill>
            <a:schemeClr val="bg2"/>
          </a:solidFill>
        </p:spPr>
        <p:txBody>
          <a:bodyPr wrap="square" rtlCol="0">
            <a:spAutoFit/>
          </a:bodyPr>
          <a:lstStyle/>
          <a:p>
            <a:pPr>
              <a:lnSpc>
                <a:spcPct val="130000"/>
              </a:lnSpc>
            </a:pPr>
            <a:r>
              <a:rPr lang="ja-JP" altLang="en-US" sz="2400" b="1" dirty="0">
                <a:latin typeface="+mn-ea"/>
              </a:rPr>
              <a:t>学級編制における国，都道府県，市町村の関係</a:t>
            </a:r>
            <a:endParaRPr lang="ja-JP" altLang="en-US" sz="2400" b="1" u="sng" dirty="0">
              <a:solidFill>
                <a:srgbClr val="FF0000"/>
              </a:solidFill>
              <a:latin typeface="+mn-ea"/>
            </a:endParaRPr>
          </a:p>
        </p:txBody>
      </p:sp>
      <p:sp>
        <p:nvSpPr>
          <p:cNvPr id="7" name="テキスト ボックス 6">
            <a:extLst>
              <a:ext uri="{FF2B5EF4-FFF2-40B4-BE49-F238E27FC236}">
                <a16:creationId xmlns:a16="http://schemas.microsoft.com/office/drawing/2014/main" id="{8D8D43CD-76CA-4E8A-AD10-2B6E911B6E5B}"/>
              </a:ext>
            </a:extLst>
          </p:cNvPr>
          <p:cNvSpPr txBox="1"/>
          <p:nvPr/>
        </p:nvSpPr>
        <p:spPr>
          <a:xfrm>
            <a:off x="357962" y="1521622"/>
            <a:ext cx="671847" cy="544765"/>
          </a:xfrm>
          <a:prstGeom prst="rect">
            <a:avLst/>
          </a:prstGeom>
          <a:noFill/>
        </p:spPr>
        <p:txBody>
          <a:bodyPr wrap="square" rtlCol="0">
            <a:spAutoFit/>
          </a:bodyPr>
          <a:lstStyle/>
          <a:p>
            <a:pPr algn="just">
              <a:lnSpc>
                <a:spcPct val="130000"/>
              </a:lnSpc>
            </a:pPr>
            <a:r>
              <a:rPr lang="en-US" altLang="ja-JP" sz="2400" dirty="0">
                <a:solidFill>
                  <a:schemeClr val="accent1"/>
                </a:solidFill>
                <a:latin typeface="+mn-ea"/>
              </a:rPr>
              <a:t> </a:t>
            </a:r>
            <a:r>
              <a:rPr lang="ja-JP" altLang="en-US" sz="2400" b="1" dirty="0">
                <a:solidFill>
                  <a:schemeClr val="accent1"/>
                </a:solidFill>
                <a:latin typeface="+mj-ea"/>
                <a:ea typeface="+mj-ea"/>
              </a:rPr>
              <a:t>国</a:t>
            </a:r>
            <a:endParaRPr lang="ja-JP" altLang="en-US" sz="2400" b="1" u="sng" dirty="0">
              <a:solidFill>
                <a:schemeClr val="accent1"/>
              </a:solidFill>
              <a:latin typeface="+mj-ea"/>
              <a:ea typeface="+mj-ea"/>
            </a:endParaRPr>
          </a:p>
        </p:txBody>
      </p:sp>
      <p:sp>
        <p:nvSpPr>
          <p:cNvPr id="8" name="テキスト ボックス 7">
            <a:extLst>
              <a:ext uri="{FF2B5EF4-FFF2-40B4-BE49-F238E27FC236}">
                <a16:creationId xmlns:a16="http://schemas.microsoft.com/office/drawing/2014/main" id="{8D8D43CD-76CA-4E8A-AD10-2B6E911B6E5B}"/>
              </a:ext>
            </a:extLst>
          </p:cNvPr>
          <p:cNvSpPr txBox="1"/>
          <p:nvPr/>
        </p:nvSpPr>
        <p:spPr>
          <a:xfrm>
            <a:off x="357962" y="2992192"/>
            <a:ext cx="2154419" cy="830997"/>
          </a:xfrm>
          <a:prstGeom prst="rect">
            <a:avLst/>
          </a:prstGeom>
          <a:noFill/>
        </p:spPr>
        <p:txBody>
          <a:bodyPr wrap="square" rtlCol="0">
            <a:spAutoFit/>
          </a:bodyPr>
          <a:lstStyle/>
          <a:p>
            <a:r>
              <a:rPr lang="ja-JP" altLang="en-US" sz="2400" b="1" dirty="0">
                <a:solidFill>
                  <a:schemeClr val="accent1"/>
                </a:solidFill>
                <a:latin typeface="+mj-ea"/>
                <a:ea typeface="+mj-ea"/>
              </a:rPr>
              <a:t>都道府県</a:t>
            </a:r>
            <a:endParaRPr lang="en-US" altLang="ja-JP" sz="2400" b="1" dirty="0">
              <a:solidFill>
                <a:schemeClr val="accent1"/>
              </a:solidFill>
              <a:latin typeface="+mj-ea"/>
              <a:ea typeface="+mj-ea"/>
            </a:endParaRPr>
          </a:p>
          <a:p>
            <a:pPr algn="just"/>
            <a:r>
              <a:rPr lang="ja-JP" altLang="en-US" sz="2400" dirty="0">
                <a:solidFill>
                  <a:schemeClr val="accent1"/>
                </a:solidFill>
                <a:latin typeface="+mj-ea"/>
                <a:ea typeface="+mj-ea"/>
              </a:rPr>
              <a:t>教育委員会</a:t>
            </a:r>
            <a:endParaRPr lang="ja-JP" altLang="en-US" sz="2400" u="sng" dirty="0">
              <a:solidFill>
                <a:schemeClr val="accent1"/>
              </a:solidFill>
              <a:latin typeface="+mj-ea"/>
              <a:ea typeface="+mj-ea"/>
            </a:endParaRPr>
          </a:p>
        </p:txBody>
      </p:sp>
      <p:sp>
        <p:nvSpPr>
          <p:cNvPr id="9" name="テキスト ボックス 8">
            <a:extLst>
              <a:ext uri="{FF2B5EF4-FFF2-40B4-BE49-F238E27FC236}">
                <a16:creationId xmlns:a16="http://schemas.microsoft.com/office/drawing/2014/main" id="{8D8D43CD-76CA-4E8A-AD10-2B6E911B6E5B}"/>
              </a:ext>
            </a:extLst>
          </p:cNvPr>
          <p:cNvSpPr txBox="1"/>
          <p:nvPr/>
        </p:nvSpPr>
        <p:spPr>
          <a:xfrm>
            <a:off x="357961" y="4773103"/>
            <a:ext cx="2154419" cy="830997"/>
          </a:xfrm>
          <a:prstGeom prst="rect">
            <a:avLst/>
          </a:prstGeom>
          <a:noFill/>
        </p:spPr>
        <p:txBody>
          <a:bodyPr wrap="square" rtlCol="0">
            <a:spAutoFit/>
          </a:bodyPr>
          <a:lstStyle/>
          <a:p>
            <a:r>
              <a:rPr lang="ja-JP" altLang="en-US" sz="2400" b="1" dirty="0">
                <a:solidFill>
                  <a:schemeClr val="accent1"/>
                </a:solidFill>
                <a:latin typeface="+mj-ea"/>
                <a:ea typeface="+mj-ea"/>
              </a:rPr>
              <a:t>市町村</a:t>
            </a:r>
            <a:endParaRPr lang="en-US" altLang="ja-JP" sz="2400" b="1" dirty="0">
              <a:solidFill>
                <a:schemeClr val="accent1"/>
              </a:solidFill>
              <a:latin typeface="+mj-ea"/>
              <a:ea typeface="+mj-ea"/>
            </a:endParaRPr>
          </a:p>
          <a:p>
            <a:r>
              <a:rPr lang="ja-JP" altLang="en-US" sz="2400" dirty="0">
                <a:solidFill>
                  <a:schemeClr val="accent1"/>
                </a:solidFill>
                <a:latin typeface="+mj-ea"/>
                <a:ea typeface="+mj-ea"/>
              </a:rPr>
              <a:t>教育委員会</a:t>
            </a:r>
            <a:endParaRPr lang="ja-JP" altLang="en-US" sz="2400" u="sng" dirty="0">
              <a:solidFill>
                <a:schemeClr val="accent1"/>
              </a:solidFill>
              <a:latin typeface="+mj-ea"/>
              <a:ea typeface="+mj-ea"/>
            </a:endParaRPr>
          </a:p>
        </p:txBody>
      </p:sp>
      <p:sp>
        <p:nvSpPr>
          <p:cNvPr id="10" name="テキスト ボックス 9">
            <a:extLst>
              <a:ext uri="{FF2B5EF4-FFF2-40B4-BE49-F238E27FC236}">
                <a16:creationId xmlns:a16="http://schemas.microsoft.com/office/drawing/2014/main" id="{8D8D43CD-76CA-4E8A-AD10-2B6E911B6E5B}"/>
              </a:ext>
            </a:extLst>
          </p:cNvPr>
          <p:cNvSpPr txBox="1"/>
          <p:nvPr/>
        </p:nvSpPr>
        <p:spPr>
          <a:xfrm>
            <a:off x="2327428" y="4744430"/>
            <a:ext cx="6525088" cy="893885"/>
          </a:xfrm>
          <a:prstGeom prst="rect">
            <a:avLst/>
          </a:prstGeom>
          <a:solidFill>
            <a:schemeClr val="bg2">
              <a:lumMod val="75000"/>
            </a:schemeClr>
          </a:solidFill>
        </p:spPr>
        <p:txBody>
          <a:bodyPr wrap="square" tIns="108000" rtlCol="0">
            <a:spAutoFit/>
          </a:bodyPr>
          <a:lstStyle/>
          <a:p>
            <a:r>
              <a:rPr lang="ja-JP" altLang="en-US" sz="2400" dirty="0">
                <a:solidFill>
                  <a:srgbClr val="002060"/>
                </a:solidFill>
                <a:latin typeface="+mj-ea"/>
                <a:ea typeface="+mj-ea"/>
              </a:rPr>
              <a:t>●都道府県が定める基準を踏まえ，学校の</a:t>
            </a:r>
            <a:endParaRPr lang="en-US" altLang="ja-JP" sz="2400" dirty="0">
              <a:solidFill>
                <a:srgbClr val="002060"/>
              </a:solidFill>
              <a:latin typeface="+mj-ea"/>
              <a:ea typeface="+mj-ea"/>
            </a:endParaRPr>
          </a:p>
          <a:p>
            <a:r>
              <a:rPr lang="ja-JP" altLang="en-US" sz="2400" dirty="0">
                <a:solidFill>
                  <a:srgbClr val="002060"/>
                </a:solidFill>
                <a:latin typeface="+mj-ea"/>
                <a:ea typeface="+mj-ea"/>
              </a:rPr>
              <a:t>　児童生徒の実態に応じ，柔軟に</a:t>
            </a:r>
            <a:r>
              <a:rPr lang="ja-JP" altLang="en-US" sz="2400" b="1" u="sng" dirty="0">
                <a:solidFill>
                  <a:srgbClr val="002060"/>
                </a:solidFill>
                <a:latin typeface="+mj-ea"/>
                <a:ea typeface="+mj-ea"/>
              </a:rPr>
              <a:t>学級を編制</a:t>
            </a:r>
          </a:p>
        </p:txBody>
      </p:sp>
      <p:sp>
        <p:nvSpPr>
          <p:cNvPr id="11" name="テキスト ボックス 10">
            <a:extLst>
              <a:ext uri="{FF2B5EF4-FFF2-40B4-BE49-F238E27FC236}">
                <a16:creationId xmlns:a16="http://schemas.microsoft.com/office/drawing/2014/main" id="{8D8D43CD-76CA-4E8A-AD10-2B6E911B6E5B}"/>
              </a:ext>
            </a:extLst>
          </p:cNvPr>
          <p:cNvSpPr txBox="1"/>
          <p:nvPr/>
        </p:nvSpPr>
        <p:spPr>
          <a:xfrm>
            <a:off x="2327428" y="2953413"/>
            <a:ext cx="6525088" cy="893885"/>
          </a:xfrm>
          <a:prstGeom prst="rect">
            <a:avLst/>
          </a:prstGeom>
          <a:solidFill>
            <a:schemeClr val="bg2">
              <a:lumMod val="75000"/>
            </a:schemeClr>
          </a:solidFill>
        </p:spPr>
        <p:txBody>
          <a:bodyPr wrap="square" tIns="108000" rtlCol="0">
            <a:spAutoFit/>
          </a:bodyPr>
          <a:lstStyle/>
          <a:p>
            <a:r>
              <a:rPr lang="ja-JP" altLang="en-US" sz="2400" dirty="0">
                <a:solidFill>
                  <a:srgbClr val="002060"/>
                </a:solidFill>
                <a:latin typeface="+mj-ea"/>
                <a:ea typeface="+mj-ea"/>
              </a:rPr>
              <a:t>●国が定める標準を踏まえ，学級編制の</a:t>
            </a:r>
            <a:r>
              <a:rPr lang="ja-JP" altLang="en-US" sz="2400" b="1" u="sng" dirty="0">
                <a:solidFill>
                  <a:srgbClr val="002060"/>
                </a:solidFill>
                <a:latin typeface="+mj-ea"/>
                <a:ea typeface="+mj-ea"/>
              </a:rPr>
              <a:t>基準</a:t>
            </a:r>
            <a:endParaRPr lang="en-US" altLang="ja-JP" sz="2400" b="1" u="sng" dirty="0">
              <a:solidFill>
                <a:srgbClr val="002060"/>
              </a:solidFill>
              <a:latin typeface="+mj-ea"/>
              <a:ea typeface="+mj-ea"/>
            </a:endParaRPr>
          </a:p>
          <a:p>
            <a:r>
              <a:rPr lang="ja-JP" altLang="en-US" sz="2400" dirty="0">
                <a:solidFill>
                  <a:srgbClr val="002060"/>
                </a:solidFill>
                <a:latin typeface="+mj-ea"/>
                <a:ea typeface="+mj-ea"/>
              </a:rPr>
              <a:t>　を設定</a:t>
            </a:r>
            <a:endParaRPr lang="ja-JP" altLang="en-US" sz="2400" b="1" u="sng" dirty="0">
              <a:solidFill>
                <a:srgbClr val="002060"/>
              </a:solidFill>
              <a:latin typeface="+mj-ea"/>
              <a:ea typeface="+mj-ea"/>
            </a:endParaRPr>
          </a:p>
        </p:txBody>
      </p:sp>
      <p:sp>
        <p:nvSpPr>
          <p:cNvPr id="12" name="テキスト ボックス 11">
            <a:extLst>
              <a:ext uri="{FF2B5EF4-FFF2-40B4-BE49-F238E27FC236}">
                <a16:creationId xmlns:a16="http://schemas.microsoft.com/office/drawing/2014/main" id="{8D8D43CD-76CA-4E8A-AD10-2B6E911B6E5B}"/>
              </a:ext>
            </a:extLst>
          </p:cNvPr>
          <p:cNvSpPr txBox="1"/>
          <p:nvPr/>
        </p:nvSpPr>
        <p:spPr>
          <a:xfrm>
            <a:off x="2327428" y="1531729"/>
            <a:ext cx="5733496" cy="524553"/>
          </a:xfrm>
          <a:prstGeom prst="rect">
            <a:avLst/>
          </a:prstGeom>
          <a:solidFill>
            <a:schemeClr val="bg2">
              <a:lumMod val="75000"/>
            </a:schemeClr>
          </a:solidFill>
        </p:spPr>
        <p:txBody>
          <a:bodyPr wrap="square" tIns="108000" rtlCol="0" anchor="t" anchorCtr="0">
            <a:spAutoFit/>
          </a:bodyPr>
          <a:lstStyle/>
          <a:p>
            <a:r>
              <a:rPr lang="ja-JP" altLang="en-US" sz="2400" dirty="0">
                <a:solidFill>
                  <a:srgbClr val="002060"/>
                </a:solidFill>
                <a:latin typeface="+mj-ea"/>
                <a:ea typeface="+mj-ea"/>
              </a:rPr>
              <a:t>●学級編制の</a:t>
            </a:r>
            <a:r>
              <a:rPr lang="ja-JP" altLang="en-US" sz="2400" b="1" u="sng" dirty="0">
                <a:solidFill>
                  <a:srgbClr val="002060"/>
                </a:solidFill>
                <a:latin typeface="+mj-ea"/>
                <a:ea typeface="+mj-ea"/>
              </a:rPr>
              <a:t>標準</a:t>
            </a:r>
            <a:r>
              <a:rPr lang="ja-JP" altLang="en-US" sz="2400" dirty="0">
                <a:solidFill>
                  <a:srgbClr val="002060"/>
                </a:solidFill>
                <a:latin typeface="+mj-ea"/>
                <a:ea typeface="+mj-ea"/>
              </a:rPr>
              <a:t>を設定</a:t>
            </a:r>
            <a:r>
              <a:rPr lang="en-US" altLang="ja-JP" sz="2400" dirty="0">
                <a:solidFill>
                  <a:srgbClr val="002060"/>
                </a:solidFill>
                <a:latin typeface="+mj-ea"/>
                <a:ea typeface="+mj-ea"/>
              </a:rPr>
              <a:t>〈</a:t>
            </a:r>
            <a:r>
              <a:rPr lang="ja-JP" altLang="en-US" sz="2400" dirty="0">
                <a:solidFill>
                  <a:srgbClr val="002060"/>
                </a:solidFill>
                <a:latin typeface="+mj-ea"/>
                <a:ea typeface="+mj-ea"/>
              </a:rPr>
              <a:t>義務標準法</a:t>
            </a:r>
            <a:r>
              <a:rPr lang="en-US" altLang="ja-JP" sz="2400" dirty="0">
                <a:solidFill>
                  <a:srgbClr val="002060"/>
                </a:solidFill>
                <a:latin typeface="+mj-ea"/>
                <a:ea typeface="+mj-ea"/>
              </a:rPr>
              <a:t>〉</a:t>
            </a:r>
            <a:endParaRPr lang="ja-JP" altLang="en-US" sz="2400" b="1" u="sng" dirty="0">
              <a:solidFill>
                <a:srgbClr val="002060"/>
              </a:solidFill>
              <a:latin typeface="+mj-ea"/>
              <a:ea typeface="+mj-ea"/>
            </a:endParaRPr>
          </a:p>
        </p:txBody>
      </p:sp>
      <p:sp>
        <p:nvSpPr>
          <p:cNvPr id="14" name="テキスト ボックス 13">
            <a:extLst>
              <a:ext uri="{FF2B5EF4-FFF2-40B4-BE49-F238E27FC236}">
                <a16:creationId xmlns:a16="http://schemas.microsoft.com/office/drawing/2014/main" id="{8D8D43CD-76CA-4E8A-AD10-2B6E911B6E5B}"/>
              </a:ext>
            </a:extLst>
          </p:cNvPr>
          <p:cNvSpPr txBox="1"/>
          <p:nvPr/>
        </p:nvSpPr>
        <p:spPr>
          <a:xfrm>
            <a:off x="6622742" y="4103670"/>
            <a:ext cx="1606858" cy="572464"/>
          </a:xfrm>
          <a:prstGeom prst="rect">
            <a:avLst/>
          </a:prstGeom>
          <a:noFill/>
        </p:spPr>
        <p:txBody>
          <a:bodyPr wrap="square" rtlCol="0">
            <a:spAutoFit/>
          </a:bodyPr>
          <a:lstStyle/>
          <a:p>
            <a:pPr algn="just">
              <a:lnSpc>
                <a:spcPct val="130000"/>
              </a:lnSpc>
            </a:pPr>
            <a:r>
              <a:rPr lang="en-US" altLang="ja-JP" sz="2400" dirty="0">
                <a:solidFill>
                  <a:schemeClr val="accent1"/>
                </a:solidFill>
                <a:latin typeface="+mn-ea"/>
              </a:rPr>
              <a:t> </a:t>
            </a:r>
            <a:r>
              <a:rPr lang="ja-JP" altLang="en-US" sz="2400" dirty="0">
                <a:solidFill>
                  <a:schemeClr val="accent1"/>
                </a:solidFill>
                <a:latin typeface="+mn-ea"/>
              </a:rPr>
              <a:t>事後届出</a:t>
            </a:r>
            <a:endParaRPr lang="ja-JP" altLang="en-US" sz="2400" b="1" u="sng" dirty="0">
              <a:solidFill>
                <a:schemeClr val="accent1"/>
              </a:solidFill>
              <a:latin typeface="+mj-ea"/>
              <a:ea typeface="+mj-ea"/>
            </a:endParaRPr>
          </a:p>
        </p:txBody>
      </p:sp>
    </p:spTree>
    <p:extLst>
      <p:ext uri="{BB962C8B-B14F-4D97-AF65-F5344CB8AC3E}">
        <p14:creationId xmlns:p14="http://schemas.microsoft.com/office/powerpoint/2010/main" val="158360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３　学級編制と教職員の配置</a:t>
            </a:r>
          </a:p>
        </p:txBody>
      </p:sp>
      <p:sp>
        <p:nvSpPr>
          <p:cNvPr id="5" name="テキスト ボックス 4"/>
          <p:cNvSpPr txBox="1"/>
          <p:nvPr/>
        </p:nvSpPr>
        <p:spPr>
          <a:xfrm>
            <a:off x="357961" y="571708"/>
            <a:ext cx="8494555" cy="1052596"/>
          </a:xfrm>
          <a:prstGeom prst="rect">
            <a:avLst/>
          </a:prstGeom>
          <a:solidFill>
            <a:schemeClr val="bg2"/>
          </a:solidFill>
        </p:spPr>
        <p:txBody>
          <a:bodyPr wrap="square" rtlCol="0">
            <a:spAutoFit/>
          </a:bodyPr>
          <a:lstStyle/>
          <a:p>
            <a:pPr>
              <a:lnSpc>
                <a:spcPct val="130000"/>
              </a:lnSpc>
            </a:pPr>
            <a:r>
              <a:rPr lang="ja-JP" altLang="en-US" sz="2400" b="1" dirty="0">
                <a:solidFill>
                  <a:srgbClr val="FF0000"/>
                </a:solidFill>
                <a:latin typeface="+mn-ea"/>
              </a:rPr>
              <a:t>徳島県</a:t>
            </a:r>
            <a:r>
              <a:rPr lang="ja-JP" altLang="en-US" sz="2400" b="1" dirty="0">
                <a:latin typeface="+mn-ea"/>
              </a:rPr>
              <a:t>公立小中学校学級編制</a:t>
            </a:r>
            <a:r>
              <a:rPr lang="ja-JP" altLang="en-US" sz="2400" b="1" dirty="0">
                <a:solidFill>
                  <a:srgbClr val="FF0000"/>
                </a:solidFill>
                <a:latin typeface="+mn-ea"/>
              </a:rPr>
              <a:t>基準</a:t>
            </a:r>
            <a:endParaRPr lang="en-US" altLang="ja-JP" sz="2400" b="1" dirty="0">
              <a:solidFill>
                <a:srgbClr val="FF0000"/>
              </a:solidFill>
              <a:latin typeface="+mn-ea"/>
            </a:endParaRPr>
          </a:p>
          <a:p>
            <a:pPr>
              <a:lnSpc>
                <a:spcPct val="130000"/>
              </a:lnSpc>
            </a:pPr>
            <a:r>
              <a:rPr lang="ja-JP" altLang="en-US" sz="2400" b="1" dirty="0">
                <a:latin typeface="+mn-ea"/>
              </a:rPr>
              <a:t>（１学級に編制する児童又は生徒の数は次の基準による）</a:t>
            </a:r>
            <a:endParaRPr lang="ja-JP" altLang="en-US" sz="2400" b="1" u="sng" dirty="0">
              <a:solidFill>
                <a:srgbClr val="FF0000"/>
              </a:solidFill>
              <a:latin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1882735791"/>
              </p:ext>
            </p:extLst>
          </p:nvPr>
        </p:nvGraphicFramePr>
        <p:xfrm>
          <a:off x="77820" y="1837214"/>
          <a:ext cx="8868001" cy="2142360"/>
        </p:xfrm>
        <a:graphic>
          <a:graphicData uri="http://schemas.openxmlformats.org/drawingml/2006/table">
            <a:tbl>
              <a:tblPr firstRow="1" bandRow="1">
                <a:tableStyleId>{912C8C85-51F0-491E-9774-3900AFEF0FD7}</a:tableStyleId>
              </a:tblPr>
              <a:tblGrid>
                <a:gridCol w="1121137">
                  <a:extLst>
                    <a:ext uri="{9D8B030D-6E8A-4147-A177-3AD203B41FA5}">
                      <a16:colId xmlns:a16="http://schemas.microsoft.com/office/drawing/2014/main" val="20000"/>
                    </a:ext>
                  </a:extLst>
                </a:gridCol>
                <a:gridCol w="919144">
                  <a:extLst>
                    <a:ext uri="{9D8B030D-6E8A-4147-A177-3AD203B41FA5}">
                      <a16:colId xmlns:a16="http://schemas.microsoft.com/office/drawing/2014/main" val="20001"/>
                    </a:ext>
                  </a:extLst>
                </a:gridCol>
                <a:gridCol w="919144">
                  <a:extLst>
                    <a:ext uri="{9D8B030D-6E8A-4147-A177-3AD203B41FA5}">
                      <a16:colId xmlns:a16="http://schemas.microsoft.com/office/drawing/2014/main" val="20002"/>
                    </a:ext>
                  </a:extLst>
                </a:gridCol>
                <a:gridCol w="919144">
                  <a:extLst>
                    <a:ext uri="{9D8B030D-6E8A-4147-A177-3AD203B41FA5}">
                      <a16:colId xmlns:a16="http://schemas.microsoft.com/office/drawing/2014/main" val="20003"/>
                    </a:ext>
                  </a:extLst>
                </a:gridCol>
                <a:gridCol w="919144">
                  <a:extLst>
                    <a:ext uri="{9D8B030D-6E8A-4147-A177-3AD203B41FA5}">
                      <a16:colId xmlns:a16="http://schemas.microsoft.com/office/drawing/2014/main" val="20004"/>
                    </a:ext>
                  </a:extLst>
                </a:gridCol>
                <a:gridCol w="919144">
                  <a:extLst>
                    <a:ext uri="{9D8B030D-6E8A-4147-A177-3AD203B41FA5}">
                      <a16:colId xmlns:a16="http://schemas.microsoft.com/office/drawing/2014/main" val="20005"/>
                    </a:ext>
                  </a:extLst>
                </a:gridCol>
                <a:gridCol w="919144">
                  <a:extLst>
                    <a:ext uri="{9D8B030D-6E8A-4147-A177-3AD203B41FA5}">
                      <a16:colId xmlns:a16="http://schemas.microsoft.com/office/drawing/2014/main" val="20006"/>
                    </a:ext>
                  </a:extLst>
                </a:gridCol>
                <a:gridCol w="1116000">
                  <a:extLst>
                    <a:ext uri="{9D8B030D-6E8A-4147-A177-3AD203B41FA5}">
                      <a16:colId xmlns:a16="http://schemas.microsoft.com/office/drawing/2014/main" val="20007"/>
                    </a:ext>
                  </a:extLst>
                </a:gridCol>
                <a:gridCol w="1116000">
                  <a:extLst>
                    <a:ext uri="{9D8B030D-6E8A-4147-A177-3AD203B41FA5}">
                      <a16:colId xmlns:a16="http://schemas.microsoft.com/office/drawing/2014/main" val="20008"/>
                    </a:ext>
                  </a:extLst>
                </a:gridCol>
              </a:tblGrid>
              <a:tr h="370840">
                <a:tc>
                  <a:txBody>
                    <a:bodyPr/>
                    <a:lstStyle/>
                    <a:p>
                      <a:endParaRPr kumimoji="1" lang="ja-JP" altLang="en-US" sz="2000" dirty="0">
                        <a:solidFill>
                          <a:sysClr val="windowText" lastClr="000000"/>
                        </a:solidFill>
                        <a:latin typeface="+mj-ea"/>
                        <a:ea typeface="+mj-ea"/>
                      </a:endParaRP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kumimoji="1" lang="ja-JP" altLang="en-US" sz="2400" dirty="0">
                          <a:solidFill>
                            <a:sysClr val="windowText" lastClr="000000"/>
                          </a:solidFill>
                          <a:latin typeface="+mj-ea"/>
                          <a:ea typeface="+mj-ea"/>
                        </a:rPr>
                        <a:t>１年</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kumimoji="1" lang="ja-JP" altLang="en-US" sz="2400" dirty="0">
                          <a:solidFill>
                            <a:sysClr val="windowText" lastClr="000000"/>
                          </a:solidFill>
                          <a:latin typeface="+mj-ea"/>
                          <a:ea typeface="+mj-ea"/>
                        </a:rPr>
                        <a:t>２年</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kumimoji="1" lang="ja-JP" altLang="en-US" sz="2400" dirty="0">
                          <a:solidFill>
                            <a:sysClr val="windowText" lastClr="000000"/>
                          </a:solidFill>
                          <a:latin typeface="+mj-ea"/>
                          <a:ea typeface="+mj-ea"/>
                        </a:rPr>
                        <a:t>３年</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kumimoji="1" lang="ja-JP" altLang="en-US" sz="2400" dirty="0">
                          <a:solidFill>
                            <a:sysClr val="windowText" lastClr="000000"/>
                          </a:solidFill>
                          <a:latin typeface="+mj-ea"/>
                          <a:ea typeface="+mj-ea"/>
                        </a:rPr>
                        <a:t>４年</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kumimoji="1" lang="ja-JP" altLang="en-US" sz="2400" dirty="0">
                          <a:solidFill>
                            <a:sysClr val="windowText" lastClr="000000"/>
                          </a:solidFill>
                          <a:latin typeface="+mj-ea"/>
                          <a:ea typeface="+mj-ea"/>
                        </a:rPr>
                        <a:t>５年</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kumimoji="1" lang="ja-JP" altLang="en-US" sz="2400" dirty="0">
                          <a:solidFill>
                            <a:sysClr val="windowText" lastClr="000000"/>
                          </a:solidFill>
                          <a:latin typeface="+mj-ea"/>
                          <a:ea typeface="+mj-ea"/>
                        </a:rPr>
                        <a:t>６年</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dist"/>
                      <a:r>
                        <a:rPr kumimoji="1" lang="ja-JP" altLang="en-US" sz="1800" dirty="0">
                          <a:solidFill>
                            <a:sysClr val="windowText" lastClr="000000"/>
                          </a:solidFill>
                          <a:latin typeface="+mj-ea"/>
                          <a:ea typeface="+mj-ea"/>
                        </a:rPr>
                        <a:t>複式学級</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kumimoji="1" lang="ja-JP" altLang="en-US" sz="1800" dirty="0">
                          <a:solidFill>
                            <a:sysClr val="windowText" lastClr="000000"/>
                          </a:solidFill>
                          <a:latin typeface="+mj-ea"/>
                          <a:ea typeface="+mj-ea"/>
                        </a:rPr>
                        <a:t>特別支援学級</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720000">
                <a:tc>
                  <a:txBody>
                    <a:bodyPr/>
                    <a:lstStyle/>
                    <a:p>
                      <a:r>
                        <a:rPr kumimoji="1" lang="ja-JP" altLang="en-US" sz="2400" dirty="0">
                          <a:latin typeface="+mj-ea"/>
                          <a:ea typeface="+mj-ea"/>
                        </a:rPr>
                        <a:t>小学校</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400" dirty="0">
                          <a:latin typeface="+mj-ea"/>
                          <a:ea typeface="+mj-ea"/>
                        </a:rPr>
                        <a:t>35</a:t>
                      </a:r>
                      <a:r>
                        <a:rPr kumimoji="1" lang="ja-JP" altLang="en-US" sz="2400" dirty="0">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solidFill>
                            <a:srgbClr val="FF0000"/>
                          </a:solidFill>
                          <a:latin typeface="+mj-ea"/>
                          <a:ea typeface="+mj-ea"/>
                        </a:rPr>
                        <a:t>35</a:t>
                      </a:r>
                      <a:r>
                        <a:rPr kumimoji="1" lang="ja-JP" altLang="en-US" sz="2400" dirty="0">
                          <a:solidFill>
                            <a:srgbClr val="FF0000"/>
                          </a:solidFill>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solidFill>
                            <a:srgbClr val="FF0000"/>
                          </a:solidFill>
                          <a:latin typeface="+mj-ea"/>
                          <a:ea typeface="+mj-ea"/>
                        </a:rPr>
                        <a:t>35</a:t>
                      </a:r>
                      <a:r>
                        <a:rPr kumimoji="1" lang="ja-JP" altLang="en-US" sz="2400" dirty="0">
                          <a:solidFill>
                            <a:srgbClr val="FF0000"/>
                          </a:solidFill>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solidFill>
                            <a:srgbClr val="FF0000"/>
                          </a:solidFill>
                          <a:latin typeface="+mj-ea"/>
                          <a:ea typeface="+mj-ea"/>
                        </a:rPr>
                        <a:t>35</a:t>
                      </a:r>
                      <a:r>
                        <a:rPr kumimoji="1" lang="ja-JP" altLang="en-US" sz="2400" dirty="0">
                          <a:solidFill>
                            <a:srgbClr val="FF0000"/>
                          </a:solidFill>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solidFill>
                            <a:srgbClr val="FF0000"/>
                          </a:solidFill>
                          <a:latin typeface="+mj-ea"/>
                          <a:ea typeface="+mj-ea"/>
                        </a:rPr>
                        <a:t>35</a:t>
                      </a:r>
                      <a:r>
                        <a:rPr kumimoji="1" lang="ja-JP" altLang="en-US" sz="2400" dirty="0">
                          <a:solidFill>
                            <a:srgbClr val="FF0000"/>
                          </a:solidFill>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solidFill>
                            <a:srgbClr val="FF0000"/>
                          </a:solidFill>
                          <a:latin typeface="+mj-ea"/>
                          <a:ea typeface="+mj-ea"/>
                        </a:rPr>
                        <a:t>35</a:t>
                      </a:r>
                      <a:r>
                        <a:rPr kumimoji="1" lang="ja-JP" altLang="en-US" sz="2400" dirty="0">
                          <a:solidFill>
                            <a:srgbClr val="FF0000"/>
                          </a:solidFill>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400" dirty="0">
                          <a:latin typeface="+mj-ea"/>
                          <a:ea typeface="+mj-ea"/>
                        </a:rPr>
                        <a:t>16</a:t>
                      </a:r>
                      <a:r>
                        <a:rPr kumimoji="1" lang="ja-JP" altLang="en-US" sz="2400" dirty="0">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400" dirty="0">
                          <a:latin typeface="+mj-ea"/>
                          <a:ea typeface="+mj-ea"/>
                        </a:rPr>
                        <a:t>8</a:t>
                      </a:r>
                      <a:r>
                        <a:rPr kumimoji="1" lang="ja-JP" altLang="en-US" sz="2400" dirty="0">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000">
                <a:tc>
                  <a:txBody>
                    <a:bodyPr/>
                    <a:lstStyle/>
                    <a:p>
                      <a:r>
                        <a:rPr kumimoji="1" lang="ja-JP" altLang="en-US" sz="2400" dirty="0">
                          <a:latin typeface="+mj-ea"/>
                          <a:ea typeface="+mj-ea"/>
                        </a:rPr>
                        <a:t>中学校</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solidFill>
                            <a:srgbClr val="FF0000"/>
                          </a:solidFill>
                          <a:latin typeface="+mj-ea"/>
                          <a:ea typeface="+mj-ea"/>
                        </a:rPr>
                        <a:t>35</a:t>
                      </a:r>
                      <a:r>
                        <a:rPr kumimoji="1" lang="ja-JP" altLang="en-US" sz="2400" dirty="0">
                          <a:solidFill>
                            <a:srgbClr val="FF0000"/>
                          </a:solidFill>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400" dirty="0">
                          <a:latin typeface="+mj-ea"/>
                          <a:ea typeface="+mj-ea"/>
                        </a:rPr>
                        <a:t>40</a:t>
                      </a:r>
                      <a:r>
                        <a:rPr kumimoji="1" lang="ja-JP" altLang="en-US" sz="2400" dirty="0">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latin typeface="+mj-ea"/>
                          <a:ea typeface="+mj-ea"/>
                        </a:rPr>
                        <a:t>40</a:t>
                      </a:r>
                      <a:r>
                        <a:rPr kumimoji="1" lang="ja-JP" altLang="en-US" sz="2400" dirty="0">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latin typeface="+mj-ea"/>
                          <a:ea typeface="+mj-ea"/>
                        </a:rPr>
                        <a:t>－</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latin typeface="+mj-ea"/>
                          <a:ea typeface="+mj-ea"/>
                        </a:rPr>
                        <a:t>－</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latin typeface="+mj-ea"/>
                          <a:ea typeface="+mj-ea"/>
                        </a:rPr>
                        <a:t>－</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latin typeface="+mj-ea"/>
                          <a:ea typeface="+mj-ea"/>
                        </a:rPr>
                        <a:t>8</a:t>
                      </a:r>
                      <a:r>
                        <a:rPr kumimoji="1" lang="ja-JP" altLang="en-US" sz="2400" dirty="0">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2400" dirty="0">
                          <a:latin typeface="+mj-ea"/>
                          <a:ea typeface="+mj-ea"/>
                        </a:rPr>
                        <a:t>8</a:t>
                      </a:r>
                      <a:r>
                        <a:rPr kumimoji="1" lang="ja-JP" altLang="en-US" sz="2400" dirty="0">
                          <a:latin typeface="+mj-ea"/>
                          <a:ea typeface="+mj-ea"/>
                        </a:rPr>
                        <a:t>人</a:t>
                      </a: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テキスト ボックス 14"/>
          <p:cNvSpPr txBox="1"/>
          <p:nvPr/>
        </p:nvSpPr>
        <p:spPr>
          <a:xfrm>
            <a:off x="77820" y="4123292"/>
            <a:ext cx="8868001" cy="1532727"/>
          </a:xfrm>
          <a:prstGeom prst="rect">
            <a:avLst/>
          </a:prstGeom>
          <a:solidFill>
            <a:schemeClr val="bg2"/>
          </a:solidFill>
        </p:spPr>
        <p:txBody>
          <a:bodyPr wrap="square" rtlCol="0">
            <a:spAutoFit/>
          </a:bodyPr>
          <a:lstStyle/>
          <a:p>
            <a:pPr>
              <a:lnSpc>
                <a:spcPct val="130000"/>
              </a:lnSpc>
            </a:pPr>
            <a:r>
              <a:rPr lang="en-US" altLang="ja-JP" dirty="0">
                <a:latin typeface="+mn-ea"/>
              </a:rPr>
              <a:t>※</a:t>
            </a:r>
            <a:r>
              <a:rPr lang="ja-JP" altLang="en-US" dirty="0">
                <a:latin typeface="+mn-ea"/>
              </a:rPr>
              <a:t>小学校の複式学級は，第１学年を含む学級にあっては８人，飛び複式（間が空く</a:t>
            </a:r>
            <a:endParaRPr lang="en-US" altLang="ja-JP" dirty="0">
              <a:latin typeface="+mn-ea"/>
            </a:endParaRPr>
          </a:p>
          <a:p>
            <a:pPr>
              <a:lnSpc>
                <a:spcPct val="130000"/>
              </a:lnSpc>
            </a:pPr>
            <a:r>
              <a:rPr lang="ja-JP" altLang="en-US" dirty="0">
                <a:latin typeface="+mn-ea"/>
              </a:rPr>
              <a:t>　場合）は，一方がその半数を超える場合は解消する。</a:t>
            </a:r>
            <a:endParaRPr lang="en-US" altLang="ja-JP" dirty="0">
              <a:latin typeface="+mn-ea"/>
            </a:endParaRPr>
          </a:p>
          <a:p>
            <a:pPr>
              <a:lnSpc>
                <a:spcPct val="130000"/>
              </a:lnSpc>
            </a:pPr>
            <a:r>
              <a:rPr lang="en-US" altLang="ja-JP" dirty="0">
                <a:latin typeface="+mn-ea"/>
              </a:rPr>
              <a:t>※</a:t>
            </a:r>
            <a:r>
              <a:rPr lang="ja-JP" altLang="en-US" dirty="0">
                <a:latin typeface="+mn-ea"/>
              </a:rPr>
              <a:t>児童又は生徒の実態を考慮して市町村教育委員会が特に必要と認める場合には，</a:t>
            </a:r>
            <a:endParaRPr lang="en-US" altLang="ja-JP" dirty="0">
              <a:latin typeface="+mn-ea"/>
            </a:endParaRPr>
          </a:p>
          <a:p>
            <a:pPr>
              <a:lnSpc>
                <a:spcPct val="130000"/>
              </a:lnSpc>
            </a:pPr>
            <a:r>
              <a:rPr lang="ja-JP" altLang="en-US" dirty="0">
                <a:latin typeface="+mn-ea"/>
              </a:rPr>
              <a:t>　上記に定める</a:t>
            </a:r>
            <a:r>
              <a:rPr lang="ja-JP" altLang="en-US" dirty="0">
                <a:solidFill>
                  <a:srgbClr val="FF0000"/>
                </a:solidFill>
                <a:latin typeface="+mn-ea"/>
              </a:rPr>
              <a:t>学級編制基準によらない学級編制を行うことができる</a:t>
            </a:r>
            <a:r>
              <a:rPr lang="ja-JP" altLang="en-US" dirty="0">
                <a:latin typeface="+mn-ea"/>
              </a:rPr>
              <a:t>。</a:t>
            </a:r>
            <a:endParaRPr lang="en-US" altLang="ja-JP" dirty="0">
              <a:latin typeface="+mn-ea"/>
            </a:endParaRPr>
          </a:p>
        </p:txBody>
      </p:sp>
    </p:spTree>
    <p:extLst>
      <p:ext uri="{BB962C8B-B14F-4D97-AF65-F5344CB8AC3E}">
        <p14:creationId xmlns:p14="http://schemas.microsoft.com/office/powerpoint/2010/main" val="115911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３　学級編制と教職員の配置</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b="53139"/>
          <a:stretch/>
        </p:blipFill>
        <p:spPr>
          <a:xfrm>
            <a:off x="-5899" y="0"/>
            <a:ext cx="9149329" cy="6063449"/>
          </a:xfrm>
          <a:prstGeom prst="rect">
            <a:avLst/>
          </a:prstGeom>
        </p:spPr>
      </p:pic>
      <p:sp>
        <p:nvSpPr>
          <p:cNvPr id="4" name="テキスト ボックス 3"/>
          <p:cNvSpPr txBox="1"/>
          <p:nvPr/>
        </p:nvSpPr>
        <p:spPr>
          <a:xfrm>
            <a:off x="1393633" y="6529441"/>
            <a:ext cx="7664855" cy="307777"/>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出典</a:t>
            </a:r>
            <a:r>
              <a:rPr lang="en-US" altLang="ja-JP" sz="1400" dirty="0">
                <a:latin typeface="Meiryo UI" panose="020B0604030504040204" pitchFamily="50" charset="-128"/>
                <a:ea typeface="Meiryo UI" panose="020B0604030504040204" pitchFamily="50" charset="-128"/>
              </a:rPr>
              <a:t>】https://www.mext.go.jp/content/20200221-mext_syoto02-000005120_5.pdf</a:t>
            </a:r>
            <a:endParaRPr kumimoji="1" lang="ja-JP" altLang="en-US" sz="1400" dirty="0"/>
          </a:p>
        </p:txBody>
      </p:sp>
      <p:cxnSp>
        <p:nvCxnSpPr>
          <p:cNvPr id="6" name="直線コネクタ 5"/>
          <p:cNvCxnSpPr/>
          <p:nvPr/>
        </p:nvCxnSpPr>
        <p:spPr>
          <a:xfrm>
            <a:off x="145915" y="3735421"/>
            <a:ext cx="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65370" y="3745149"/>
            <a:ext cx="8822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7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３　学級編制と教職員の配置</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49709"/>
          <a:stretch/>
        </p:blipFill>
        <p:spPr>
          <a:xfrm>
            <a:off x="0" y="0"/>
            <a:ext cx="9144000" cy="6503530"/>
          </a:xfrm>
          <a:prstGeom prst="rect">
            <a:avLst/>
          </a:prstGeom>
        </p:spPr>
      </p:pic>
      <p:sp>
        <p:nvSpPr>
          <p:cNvPr id="7" name="テキスト ボックス 6"/>
          <p:cNvSpPr txBox="1"/>
          <p:nvPr/>
        </p:nvSpPr>
        <p:spPr>
          <a:xfrm>
            <a:off x="1393633" y="6529441"/>
            <a:ext cx="7664855" cy="307777"/>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出典</a:t>
            </a:r>
            <a:r>
              <a:rPr lang="en-US" altLang="ja-JP" sz="1400" dirty="0">
                <a:latin typeface="Meiryo UI" panose="020B0604030504040204" pitchFamily="50" charset="-128"/>
                <a:ea typeface="Meiryo UI" panose="020B0604030504040204" pitchFamily="50" charset="-128"/>
              </a:rPr>
              <a:t>】https://www.mext.go.jp/content/20200221-mext_syoto02-000005120_5.pdf</a:t>
            </a:r>
            <a:endParaRPr kumimoji="1" lang="ja-JP" altLang="en-US" sz="1400" dirty="0"/>
          </a:p>
        </p:txBody>
      </p:sp>
      <p:cxnSp>
        <p:nvCxnSpPr>
          <p:cNvPr id="5" name="直線コネクタ 4"/>
          <p:cNvCxnSpPr/>
          <p:nvPr/>
        </p:nvCxnSpPr>
        <p:spPr>
          <a:xfrm>
            <a:off x="359921" y="4036979"/>
            <a:ext cx="84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5700712" y="1609739"/>
            <a:ext cx="557214" cy="276999"/>
          </a:xfrm>
          <a:prstGeom prst="rect">
            <a:avLst/>
          </a:prstGeom>
          <a:solidFill>
            <a:schemeClr val="bg1"/>
          </a:solidFill>
        </p:spPr>
        <p:txBody>
          <a:bodyPr wrap="square" lIns="0" tIns="0" rIns="0" bIns="0" rtlCol="0" anchor="ctr" anchorCtr="0">
            <a:spAutoFit/>
          </a:bodyPr>
          <a:lstStyle/>
          <a:p>
            <a:r>
              <a:rPr kumimoji="1" lang="en-US" altLang="ja-JP" b="1">
                <a:solidFill>
                  <a:srgbClr val="FF0000"/>
                </a:solidFill>
                <a:latin typeface="+mn-ea"/>
              </a:rPr>
              <a:t>9.0</a:t>
            </a:r>
            <a:endParaRPr kumimoji="1" lang="ja-JP" altLang="en-US" b="1" dirty="0">
              <a:solidFill>
                <a:srgbClr val="FF0000"/>
              </a:solidFill>
              <a:latin typeface="+mn-ea"/>
            </a:endParaRPr>
          </a:p>
        </p:txBody>
      </p:sp>
    </p:spTree>
    <p:extLst>
      <p:ext uri="{BB962C8B-B14F-4D97-AF65-F5344CB8AC3E}">
        <p14:creationId xmlns:p14="http://schemas.microsoft.com/office/powerpoint/2010/main" val="136978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４　校務分掌</a:t>
            </a:r>
          </a:p>
        </p:txBody>
      </p:sp>
      <p:grpSp>
        <p:nvGrpSpPr>
          <p:cNvPr id="14" name="グループ化 13">
            <a:extLst>
              <a:ext uri="{FF2B5EF4-FFF2-40B4-BE49-F238E27FC236}">
                <a16:creationId xmlns:a16="http://schemas.microsoft.com/office/drawing/2014/main" id="{82DD57E2-F47B-44AA-80C8-CFEC990DC318}"/>
              </a:ext>
            </a:extLst>
          </p:cNvPr>
          <p:cNvGrpSpPr/>
          <p:nvPr/>
        </p:nvGrpSpPr>
        <p:grpSpPr>
          <a:xfrm>
            <a:off x="251430" y="470970"/>
            <a:ext cx="8640000" cy="1698995"/>
            <a:chOff x="315088" y="1246993"/>
            <a:chExt cx="8640000" cy="1698995"/>
          </a:xfrm>
        </p:grpSpPr>
        <p:grpSp>
          <p:nvGrpSpPr>
            <p:cNvPr id="15" name="グループ化 14">
              <a:extLst>
                <a:ext uri="{FF2B5EF4-FFF2-40B4-BE49-F238E27FC236}">
                  <a16:creationId xmlns:a16="http://schemas.microsoft.com/office/drawing/2014/main" id="{56955ECA-C143-426E-B865-1F0BC4C994DA}"/>
                </a:ext>
              </a:extLst>
            </p:cNvPr>
            <p:cNvGrpSpPr/>
            <p:nvPr/>
          </p:nvGrpSpPr>
          <p:grpSpPr>
            <a:xfrm>
              <a:off x="315088" y="1246993"/>
              <a:ext cx="8640000" cy="1698995"/>
              <a:chOff x="300815" y="1246993"/>
              <a:chExt cx="8640000" cy="1698995"/>
            </a:xfrm>
          </p:grpSpPr>
          <p:sp>
            <p:nvSpPr>
              <p:cNvPr id="17" name="角丸四角形 3">
                <a:extLst>
                  <a:ext uri="{FF2B5EF4-FFF2-40B4-BE49-F238E27FC236}">
                    <a16:creationId xmlns:a16="http://schemas.microsoft.com/office/drawing/2014/main" id="{CDD48B48-4C8E-43B5-A34D-9DC68775B744}"/>
                  </a:ext>
                </a:extLst>
              </p:cNvPr>
              <p:cNvSpPr/>
              <p:nvPr/>
            </p:nvSpPr>
            <p:spPr>
              <a:xfrm>
                <a:off x="300815" y="1246993"/>
                <a:ext cx="8640000" cy="1698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8" name="テキスト ボックス 17">
                <a:extLst>
                  <a:ext uri="{FF2B5EF4-FFF2-40B4-BE49-F238E27FC236}">
                    <a16:creationId xmlns:a16="http://schemas.microsoft.com/office/drawing/2014/main" id="{8D8D43CD-76CA-4E8A-AD10-2B6E911B6E5B}"/>
                  </a:ext>
                </a:extLst>
              </p:cNvPr>
              <p:cNvSpPr txBox="1"/>
              <p:nvPr/>
            </p:nvSpPr>
            <p:spPr>
              <a:xfrm>
                <a:off x="300815" y="1246993"/>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rPr>
                  <a:t>学校教育法施行規則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6" name="テキスト ボックス 15">
              <a:extLst>
                <a:ext uri="{FF2B5EF4-FFF2-40B4-BE49-F238E27FC236}">
                  <a16:creationId xmlns:a16="http://schemas.microsoft.com/office/drawing/2014/main" id="{381D9C67-E4DA-487E-8D3A-91AA4974FD5A}"/>
                </a:ext>
              </a:extLst>
            </p:cNvPr>
            <p:cNvSpPr txBox="1"/>
            <p:nvPr/>
          </p:nvSpPr>
          <p:spPr>
            <a:xfrm>
              <a:off x="405088" y="1653326"/>
              <a:ext cx="8460000" cy="1292662"/>
            </a:xfrm>
            <a:prstGeom prst="rect">
              <a:avLst/>
            </a:prstGeom>
            <a:noFill/>
          </p:spPr>
          <p:txBody>
            <a:bodyPr wrap="square" rtlCol="0">
              <a:spAutoFit/>
            </a:bodyPr>
            <a:lstStyle/>
            <a:p>
              <a:pPr algn="just">
                <a:lnSpc>
                  <a:spcPct val="130000"/>
                </a:lnSpc>
              </a:pPr>
              <a:r>
                <a:rPr lang="ja-JP" altLang="en-US" sz="2000" dirty="0">
                  <a:latin typeface="+mn-ea"/>
                </a:rPr>
                <a:t>第四十三条</a:t>
              </a:r>
            </a:p>
            <a:p>
              <a:pPr algn="just">
                <a:lnSpc>
                  <a:spcPct val="130000"/>
                </a:lnSpc>
              </a:pPr>
              <a:r>
                <a:rPr lang="ja-JP" altLang="en-US" sz="2000" dirty="0">
                  <a:latin typeface="+mn-ea"/>
                </a:rPr>
                <a:t>　小学校においては，</a:t>
              </a:r>
              <a:r>
                <a:rPr lang="ja-JP" altLang="en-US" sz="2000" b="1" u="sng" dirty="0">
                  <a:solidFill>
                    <a:srgbClr val="FF0000"/>
                  </a:solidFill>
                  <a:latin typeface="+mn-ea"/>
                </a:rPr>
                <a:t>調和のとれた学校運営が行われるため</a:t>
              </a:r>
              <a:r>
                <a:rPr lang="ja-JP" altLang="en-US" sz="2000" dirty="0">
                  <a:latin typeface="+mn-ea"/>
                </a:rPr>
                <a:t>にふさわしい</a:t>
              </a:r>
              <a:r>
                <a:rPr lang="ja-JP" altLang="en-US" sz="2000" b="1" u="sng" dirty="0">
                  <a:latin typeface="+mn-ea"/>
                </a:rPr>
                <a:t>校務分掌の仕組みを整える</a:t>
              </a:r>
              <a:r>
                <a:rPr lang="ja-JP" altLang="en-US" sz="2000" dirty="0">
                  <a:latin typeface="+mn-ea"/>
                </a:rPr>
                <a:t>ものとする。</a:t>
              </a:r>
            </a:p>
          </p:txBody>
        </p:sp>
      </p:grpSp>
      <p:sp>
        <p:nvSpPr>
          <p:cNvPr id="21" name="テキスト ボックス 20">
            <a:extLst>
              <a:ext uri="{FF2B5EF4-FFF2-40B4-BE49-F238E27FC236}">
                <a16:creationId xmlns:a16="http://schemas.microsoft.com/office/drawing/2014/main" id="{381D9C67-E4DA-487E-8D3A-91AA4974FD5A}"/>
              </a:ext>
            </a:extLst>
          </p:cNvPr>
          <p:cNvSpPr txBox="1"/>
          <p:nvPr/>
        </p:nvSpPr>
        <p:spPr>
          <a:xfrm>
            <a:off x="251430" y="3068482"/>
            <a:ext cx="8640000" cy="2012859"/>
          </a:xfrm>
          <a:prstGeom prst="rect">
            <a:avLst/>
          </a:prstGeom>
          <a:noFill/>
        </p:spPr>
        <p:txBody>
          <a:bodyPr wrap="square" rtlCol="0">
            <a:spAutoFit/>
          </a:bodyPr>
          <a:lstStyle/>
          <a:p>
            <a:pPr algn="just">
              <a:lnSpc>
                <a:spcPct val="130000"/>
              </a:lnSpc>
            </a:pPr>
            <a:r>
              <a:rPr lang="ja-JP" altLang="en-US" sz="2800" b="1" dirty="0">
                <a:latin typeface="Meiryo UI" panose="020B0604030504040204" pitchFamily="50" charset="-128"/>
                <a:ea typeface="Meiryo UI" panose="020B0604030504040204" pitchFamily="50" charset="-128"/>
              </a:rPr>
              <a:t>「</a:t>
            </a:r>
            <a:r>
              <a:rPr lang="ja-JP" altLang="ja-JP" sz="2800" b="1" dirty="0">
                <a:latin typeface="Meiryo UI" panose="020B0604030504040204" pitchFamily="50" charset="-128"/>
                <a:ea typeface="Meiryo UI" panose="020B0604030504040204" pitchFamily="50" charset="-128"/>
              </a:rPr>
              <a:t>学校において全教職員の校務を分担する組織を有機的に編制し，その組織が有効に作用するように整備すること</a:t>
            </a:r>
            <a:r>
              <a:rPr lang="ja-JP" altLang="en-US" sz="28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（文部事務次官通達「学校教育法施行規則の一部を改正する省令の施行について」文初地第</a:t>
            </a:r>
            <a:r>
              <a:rPr lang="en-US" altLang="ja-JP" sz="2000" dirty="0">
                <a:latin typeface="Meiryo UI" panose="020B0604030504040204" pitchFamily="50" charset="-128"/>
                <a:ea typeface="Meiryo UI" panose="020B0604030504040204" pitchFamily="50" charset="-128"/>
              </a:rPr>
              <a:t>136</a:t>
            </a:r>
            <a:r>
              <a:rPr lang="ja-JP" altLang="ja-JP" sz="2000" dirty="0">
                <a:latin typeface="Meiryo UI" panose="020B0604030504040204" pitchFamily="50" charset="-128"/>
                <a:ea typeface="Meiryo UI" panose="020B0604030504040204" pitchFamily="50" charset="-128"/>
              </a:rPr>
              <a:t>号昭和</a:t>
            </a:r>
            <a:r>
              <a:rPr lang="en-US" altLang="ja-JP" sz="2000" dirty="0">
                <a:latin typeface="Meiryo UI" panose="020B0604030504040204" pitchFamily="50" charset="-128"/>
                <a:ea typeface="Meiryo UI" panose="020B0604030504040204" pitchFamily="50" charset="-128"/>
              </a:rPr>
              <a:t>51</a:t>
            </a:r>
            <a:r>
              <a:rPr lang="ja-JP" altLang="ja-JP" sz="2000" dirty="0">
                <a:latin typeface="Meiryo UI" panose="020B0604030504040204" pitchFamily="50" charset="-128"/>
                <a:ea typeface="Meiryo UI" panose="020B0604030504040204" pitchFamily="50" charset="-128"/>
              </a:rPr>
              <a:t>年１月</a:t>
            </a:r>
            <a:r>
              <a:rPr lang="en-US" altLang="ja-JP" sz="2000" dirty="0">
                <a:latin typeface="Meiryo UI" panose="020B0604030504040204" pitchFamily="50" charset="-128"/>
                <a:ea typeface="Meiryo UI" panose="020B0604030504040204" pitchFamily="50" charset="-128"/>
              </a:rPr>
              <a:t>13</a:t>
            </a:r>
            <a:r>
              <a:rPr lang="ja-JP" altLang="ja-JP" sz="2000" dirty="0">
                <a:latin typeface="Meiryo UI" panose="020B0604030504040204" pitchFamily="50" charset="-128"/>
                <a:ea typeface="Meiryo UI" panose="020B0604030504040204" pitchFamily="50" charset="-128"/>
              </a:rPr>
              <a:t>日）</a:t>
            </a:r>
            <a:endParaRPr lang="ja-JP" altLang="en-US" sz="2000" dirty="0">
              <a:latin typeface="+mn-ea"/>
            </a:endParaRPr>
          </a:p>
        </p:txBody>
      </p:sp>
      <p:sp>
        <p:nvSpPr>
          <p:cNvPr id="3" name="下矢印 2"/>
          <p:cNvSpPr/>
          <p:nvPr/>
        </p:nvSpPr>
        <p:spPr>
          <a:xfrm>
            <a:off x="1666301" y="2084114"/>
            <a:ext cx="883920" cy="98436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42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４　校務分掌</a:t>
            </a:r>
          </a:p>
        </p:txBody>
      </p:sp>
      <p:grpSp>
        <p:nvGrpSpPr>
          <p:cNvPr id="14" name="グループ化 13">
            <a:extLst>
              <a:ext uri="{FF2B5EF4-FFF2-40B4-BE49-F238E27FC236}">
                <a16:creationId xmlns:a16="http://schemas.microsoft.com/office/drawing/2014/main" id="{82DD57E2-F47B-44AA-80C8-CFEC990DC318}"/>
              </a:ext>
            </a:extLst>
          </p:cNvPr>
          <p:cNvGrpSpPr/>
          <p:nvPr/>
        </p:nvGrpSpPr>
        <p:grpSpPr>
          <a:xfrm>
            <a:off x="251430" y="470970"/>
            <a:ext cx="8640000" cy="1698995"/>
            <a:chOff x="315088" y="1246993"/>
            <a:chExt cx="8640000" cy="1698995"/>
          </a:xfrm>
        </p:grpSpPr>
        <p:grpSp>
          <p:nvGrpSpPr>
            <p:cNvPr id="15" name="グループ化 14">
              <a:extLst>
                <a:ext uri="{FF2B5EF4-FFF2-40B4-BE49-F238E27FC236}">
                  <a16:creationId xmlns:a16="http://schemas.microsoft.com/office/drawing/2014/main" id="{56955ECA-C143-426E-B865-1F0BC4C994DA}"/>
                </a:ext>
              </a:extLst>
            </p:cNvPr>
            <p:cNvGrpSpPr/>
            <p:nvPr/>
          </p:nvGrpSpPr>
          <p:grpSpPr>
            <a:xfrm>
              <a:off x="315088" y="1246993"/>
              <a:ext cx="8640000" cy="1698995"/>
              <a:chOff x="300815" y="1246993"/>
              <a:chExt cx="8640000" cy="1698995"/>
            </a:xfrm>
          </p:grpSpPr>
          <p:sp>
            <p:nvSpPr>
              <p:cNvPr id="17" name="角丸四角形 3">
                <a:extLst>
                  <a:ext uri="{FF2B5EF4-FFF2-40B4-BE49-F238E27FC236}">
                    <a16:creationId xmlns:a16="http://schemas.microsoft.com/office/drawing/2014/main" id="{CDD48B48-4C8E-43B5-A34D-9DC68775B744}"/>
                  </a:ext>
                </a:extLst>
              </p:cNvPr>
              <p:cNvSpPr/>
              <p:nvPr/>
            </p:nvSpPr>
            <p:spPr>
              <a:xfrm>
                <a:off x="300815" y="1246993"/>
                <a:ext cx="8640000" cy="1698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8" name="テキスト ボックス 17">
                <a:extLst>
                  <a:ext uri="{FF2B5EF4-FFF2-40B4-BE49-F238E27FC236}">
                    <a16:creationId xmlns:a16="http://schemas.microsoft.com/office/drawing/2014/main" id="{8D8D43CD-76CA-4E8A-AD10-2B6E911B6E5B}"/>
                  </a:ext>
                </a:extLst>
              </p:cNvPr>
              <p:cNvSpPr txBox="1"/>
              <p:nvPr/>
            </p:nvSpPr>
            <p:spPr>
              <a:xfrm>
                <a:off x="300815" y="1246993"/>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rPr>
                  <a:t>学校教育法施行規則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6" name="テキスト ボックス 15">
              <a:extLst>
                <a:ext uri="{FF2B5EF4-FFF2-40B4-BE49-F238E27FC236}">
                  <a16:creationId xmlns:a16="http://schemas.microsoft.com/office/drawing/2014/main" id="{381D9C67-E4DA-487E-8D3A-91AA4974FD5A}"/>
                </a:ext>
              </a:extLst>
            </p:cNvPr>
            <p:cNvSpPr txBox="1"/>
            <p:nvPr/>
          </p:nvSpPr>
          <p:spPr>
            <a:xfrm>
              <a:off x="405088" y="1653326"/>
              <a:ext cx="8460000" cy="1292662"/>
            </a:xfrm>
            <a:prstGeom prst="rect">
              <a:avLst/>
            </a:prstGeom>
            <a:noFill/>
          </p:spPr>
          <p:txBody>
            <a:bodyPr wrap="square" rtlCol="0">
              <a:spAutoFit/>
            </a:bodyPr>
            <a:lstStyle/>
            <a:p>
              <a:pPr algn="just">
                <a:lnSpc>
                  <a:spcPct val="130000"/>
                </a:lnSpc>
              </a:pPr>
              <a:r>
                <a:rPr lang="ja-JP" altLang="en-US" sz="2000" dirty="0">
                  <a:latin typeface="+mn-ea"/>
                </a:rPr>
                <a:t>第四十三条</a:t>
              </a:r>
            </a:p>
            <a:p>
              <a:pPr algn="just">
                <a:lnSpc>
                  <a:spcPct val="130000"/>
                </a:lnSpc>
              </a:pPr>
              <a:r>
                <a:rPr lang="ja-JP" altLang="en-US" sz="2000" dirty="0">
                  <a:latin typeface="+mn-ea"/>
                </a:rPr>
                <a:t>　小学校においては，</a:t>
              </a:r>
              <a:r>
                <a:rPr lang="ja-JP" altLang="en-US" sz="2000" b="1" u="sng" dirty="0">
                  <a:solidFill>
                    <a:srgbClr val="FF0000"/>
                  </a:solidFill>
                  <a:latin typeface="+mn-ea"/>
                </a:rPr>
                <a:t>調和のとれた学校運営が行われるため</a:t>
              </a:r>
              <a:r>
                <a:rPr lang="ja-JP" altLang="en-US" sz="2000" dirty="0">
                  <a:latin typeface="+mn-ea"/>
                </a:rPr>
                <a:t>にふさわしい</a:t>
              </a:r>
              <a:r>
                <a:rPr lang="ja-JP" altLang="en-US" sz="2000" b="1" u="sng" dirty="0">
                  <a:latin typeface="+mn-ea"/>
                </a:rPr>
                <a:t>校務分掌の仕組みを整える</a:t>
              </a:r>
              <a:r>
                <a:rPr lang="ja-JP" altLang="en-US" sz="2000" dirty="0">
                  <a:latin typeface="+mn-ea"/>
                </a:rPr>
                <a:t>ものとする。</a:t>
              </a:r>
            </a:p>
          </p:txBody>
        </p:sp>
      </p:grpSp>
      <p:grpSp>
        <p:nvGrpSpPr>
          <p:cNvPr id="19" name="グループ化 18">
            <a:extLst>
              <a:ext uri="{FF2B5EF4-FFF2-40B4-BE49-F238E27FC236}">
                <a16:creationId xmlns:a16="http://schemas.microsoft.com/office/drawing/2014/main" id="{82DD57E2-F47B-44AA-80C8-CFEC990DC318}"/>
              </a:ext>
            </a:extLst>
          </p:cNvPr>
          <p:cNvGrpSpPr/>
          <p:nvPr/>
        </p:nvGrpSpPr>
        <p:grpSpPr>
          <a:xfrm>
            <a:off x="251430" y="2265149"/>
            <a:ext cx="8640000" cy="2554032"/>
            <a:chOff x="315088" y="1246993"/>
            <a:chExt cx="8640000" cy="2554032"/>
          </a:xfrm>
        </p:grpSpPr>
        <p:grpSp>
          <p:nvGrpSpPr>
            <p:cNvPr id="20" name="グループ化 19">
              <a:extLst>
                <a:ext uri="{FF2B5EF4-FFF2-40B4-BE49-F238E27FC236}">
                  <a16:creationId xmlns:a16="http://schemas.microsoft.com/office/drawing/2014/main" id="{56955ECA-C143-426E-B865-1F0BC4C994DA}"/>
                </a:ext>
              </a:extLst>
            </p:cNvPr>
            <p:cNvGrpSpPr/>
            <p:nvPr/>
          </p:nvGrpSpPr>
          <p:grpSpPr>
            <a:xfrm>
              <a:off x="315088" y="1246993"/>
              <a:ext cx="8640000" cy="2554032"/>
              <a:chOff x="300815" y="1246993"/>
              <a:chExt cx="8640000" cy="2554032"/>
            </a:xfrm>
          </p:grpSpPr>
          <p:sp>
            <p:nvSpPr>
              <p:cNvPr id="22" name="角丸四角形 3">
                <a:extLst>
                  <a:ext uri="{FF2B5EF4-FFF2-40B4-BE49-F238E27FC236}">
                    <a16:creationId xmlns:a16="http://schemas.microsoft.com/office/drawing/2014/main" id="{CDD48B48-4C8E-43B5-A34D-9DC68775B744}"/>
                  </a:ext>
                </a:extLst>
              </p:cNvPr>
              <p:cNvSpPr/>
              <p:nvPr/>
            </p:nvSpPr>
            <p:spPr>
              <a:xfrm>
                <a:off x="300815" y="1246993"/>
                <a:ext cx="8640000" cy="2554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3" name="テキスト ボックス 22">
                <a:extLst>
                  <a:ext uri="{FF2B5EF4-FFF2-40B4-BE49-F238E27FC236}">
                    <a16:creationId xmlns:a16="http://schemas.microsoft.com/office/drawing/2014/main" id="{8D8D43CD-76CA-4E8A-AD10-2B6E911B6E5B}"/>
                  </a:ext>
                </a:extLst>
              </p:cNvPr>
              <p:cNvSpPr txBox="1"/>
              <p:nvPr/>
            </p:nvSpPr>
            <p:spPr>
              <a:xfrm>
                <a:off x="300815" y="1246993"/>
                <a:ext cx="705489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latin typeface="メイリオ" panose="020B0604030504040204" pitchFamily="50" charset="-128"/>
                    <a:ea typeface="メイリオ" panose="020B0604030504040204" pitchFamily="50" charset="-128"/>
                  </a:rPr>
                  <a:t>地方教育行政の組織及び運営に関する法律</a:t>
                </a:r>
                <a:r>
                  <a:rPr lang="en-US" altLang="ja-JP" sz="2400" b="1" dirty="0">
                    <a:solidFill>
                      <a:srgbClr val="FF0000"/>
                    </a:solidFill>
                    <a:latin typeface="メイリオ" panose="020B0604030504040204" pitchFamily="50" charset="-128"/>
                    <a:ea typeface="メイリオ" panose="020B0604030504040204" pitchFamily="50" charset="-128"/>
                  </a:rPr>
                  <a:t>》</a:t>
                </a:r>
                <a:endParaRPr lang="ja-JP" altLang="en-US" sz="2400" b="1" u="sng" dirty="0">
                  <a:solidFill>
                    <a:srgbClr val="FF0000"/>
                  </a:solidFill>
                  <a:latin typeface="メイリオ" panose="020B0604030504040204" pitchFamily="50" charset="-128"/>
                  <a:ea typeface="メイリオ" panose="020B0604030504040204" pitchFamily="50" charset="-128"/>
                </a:endParaRPr>
              </a:p>
            </p:txBody>
          </p:sp>
        </p:grpSp>
        <p:sp>
          <p:nvSpPr>
            <p:cNvPr id="21" name="テキスト ボックス 20">
              <a:extLst>
                <a:ext uri="{FF2B5EF4-FFF2-40B4-BE49-F238E27FC236}">
                  <a16:creationId xmlns:a16="http://schemas.microsoft.com/office/drawing/2014/main" id="{381D9C67-E4DA-487E-8D3A-91AA4974FD5A}"/>
                </a:ext>
              </a:extLst>
            </p:cNvPr>
            <p:cNvSpPr txBox="1"/>
            <p:nvPr/>
          </p:nvSpPr>
          <p:spPr>
            <a:xfrm>
              <a:off x="405088" y="1653326"/>
              <a:ext cx="8460000" cy="2092881"/>
            </a:xfrm>
            <a:prstGeom prst="rect">
              <a:avLst/>
            </a:prstGeom>
            <a:noFill/>
          </p:spPr>
          <p:txBody>
            <a:bodyPr wrap="square" rtlCol="0">
              <a:spAutoFit/>
            </a:bodyPr>
            <a:lstStyle/>
            <a:p>
              <a:pPr algn="just">
                <a:lnSpc>
                  <a:spcPct val="130000"/>
                </a:lnSpc>
              </a:pPr>
              <a:r>
                <a:rPr lang="ja-JP" altLang="en-US" sz="2000" dirty="0">
                  <a:latin typeface="+mn-ea"/>
                </a:rPr>
                <a:t>第二十一条（教育委員会の職務権限）</a:t>
              </a:r>
            </a:p>
            <a:p>
              <a:pPr algn="just">
                <a:lnSpc>
                  <a:spcPct val="130000"/>
                </a:lnSpc>
              </a:pPr>
              <a:r>
                <a:rPr lang="ja-JP" altLang="en-US" sz="2000" dirty="0">
                  <a:latin typeface="+mn-ea"/>
                </a:rPr>
                <a:t>　教育委員会は，当該地方公共団体が処理する教育に関する事務で，次に掲げるものを管理し，及び執行する。</a:t>
              </a:r>
            </a:p>
            <a:p>
              <a:pPr algn="just">
                <a:lnSpc>
                  <a:spcPct val="130000"/>
                </a:lnSpc>
              </a:pPr>
              <a:r>
                <a:rPr lang="ja-JP" altLang="en-US" sz="2000" dirty="0">
                  <a:latin typeface="+mn-ea"/>
                </a:rPr>
                <a:t>五　教育委員会の所管に属する</a:t>
              </a:r>
              <a:r>
                <a:rPr lang="ja-JP" altLang="en-US" sz="2000" b="1" u="sng" dirty="0">
                  <a:solidFill>
                    <a:srgbClr val="FF0000"/>
                  </a:solidFill>
                  <a:latin typeface="+mn-ea"/>
                </a:rPr>
                <a:t>学校の組織編制</a:t>
              </a:r>
              <a:r>
                <a:rPr lang="ja-JP" altLang="en-US" sz="2000" dirty="0">
                  <a:latin typeface="+mn-ea"/>
                </a:rPr>
                <a:t>，教育課程，学習指導，生徒指導及び職業指導に関すること。</a:t>
              </a:r>
            </a:p>
          </p:txBody>
        </p:sp>
      </p:grpSp>
      <p:grpSp>
        <p:nvGrpSpPr>
          <p:cNvPr id="24" name="グループ化 23">
            <a:extLst>
              <a:ext uri="{FF2B5EF4-FFF2-40B4-BE49-F238E27FC236}">
                <a16:creationId xmlns:a16="http://schemas.microsoft.com/office/drawing/2014/main" id="{82DD57E2-F47B-44AA-80C8-CFEC990DC318}"/>
              </a:ext>
            </a:extLst>
          </p:cNvPr>
          <p:cNvGrpSpPr/>
          <p:nvPr/>
        </p:nvGrpSpPr>
        <p:grpSpPr>
          <a:xfrm>
            <a:off x="251430" y="5105630"/>
            <a:ext cx="8640000" cy="1698995"/>
            <a:chOff x="315088" y="1246993"/>
            <a:chExt cx="8640000" cy="1698995"/>
          </a:xfrm>
        </p:grpSpPr>
        <p:grpSp>
          <p:nvGrpSpPr>
            <p:cNvPr id="25" name="グループ化 24">
              <a:extLst>
                <a:ext uri="{FF2B5EF4-FFF2-40B4-BE49-F238E27FC236}">
                  <a16:creationId xmlns:a16="http://schemas.microsoft.com/office/drawing/2014/main" id="{56955ECA-C143-426E-B865-1F0BC4C994DA}"/>
                </a:ext>
              </a:extLst>
            </p:cNvPr>
            <p:cNvGrpSpPr/>
            <p:nvPr/>
          </p:nvGrpSpPr>
          <p:grpSpPr>
            <a:xfrm>
              <a:off x="315088" y="1246993"/>
              <a:ext cx="8640000" cy="1698995"/>
              <a:chOff x="300815" y="1246993"/>
              <a:chExt cx="8640000" cy="1698995"/>
            </a:xfrm>
          </p:grpSpPr>
          <p:sp>
            <p:nvSpPr>
              <p:cNvPr id="27" name="角丸四角形 3">
                <a:extLst>
                  <a:ext uri="{FF2B5EF4-FFF2-40B4-BE49-F238E27FC236}">
                    <a16:creationId xmlns:a16="http://schemas.microsoft.com/office/drawing/2014/main" id="{CDD48B48-4C8E-43B5-A34D-9DC68775B744}"/>
                  </a:ext>
                </a:extLst>
              </p:cNvPr>
              <p:cNvSpPr/>
              <p:nvPr/>
            </p:nvSpPr>
            <p:spPr>
              <a:xfrm>
                <a:off x="300815" y="1246993"/>
                <a:ext cx="8640000" cy="1698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8" name="テキスト ボックス 27">
                <a:extLst>
                  <a:ext uri="{FF2B5EF4-FFF2-40B4-BE49-F238E27FC236}">
                    <a16:creationId xmlns:a16="http://schemas.microsoft.com/office/drawing/2014/main" id="{8D8D43CD-76CA-4E8A-AD10-2B6E911B6E5B}"/>
                  </a:ext>
                </a:extLst>
              </p:cNvPr>
              <p:cNvSpPr txBox="1"/>
              <p:nvPr/>
            </p:nvSpPr>
            <p:spPr>
              <a:xfrm>
                <a:off x="300815" y="1246993"/>
                <a:ext cx="6353556"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rPr>
                  <a:t>徳島市立小学校及び中学校管理規則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26" name="テキスト ボックス 25">
              <a:extLst>
                <a:ext uri="{FF2B5EF4-FFF2-40B4-BE49-F238E27FC236}">
                  <a16:creationId xmlns:a16="http://schemas.microsoft.com/office/drawing/2014/main" id="{381D9C67-E4DA-487E-8D3A-91AA4974FD5A}"/>
                </a:ext>
              </a:extLst>
            </p:cNvPr>
            <p:cNvSpPr txBox="1"/>
            <p:nvPr/>
          </p:nvSpPr>
          <p:spPr>
            <a:xfrm>
              <a:off x="405088" y="1653326"/>
              <a:ext cx="8460000" cy="1292662"/>
            </a:xfrm>
            <a:prstGeom prst="rect">
              <a:avLst/>
            </a:prstGeom>
            <a:noFill/>
          </p:spPr>
          <p:txBody>
            <a:bodyPr wrap="square" rtlCol="0">
              <a:spAutoFit/>
            </a:bodyPr>
            <a:lstStyle/>
            <a:p>
              <a:pPr algn="just">
                <a:lnSpc>
                  <a:spcPct val="130000"/>
                </a:lnSpc>
              </a:pPr>
              <a:r>
                <a:rPr lang="ja-JP" altLang="en-US" sz="2000" dirty="0">
                  <a:latin typeface="+mn-ea"/>
                </a:rPr>
                <a:t>第</a:t>
              </a:r>
              <a:r>
                <a:rPr lang="en-US" altLang="ja-JP" sz="2000" dirty="0">
                  <a:latin typeface="+mn-ea"/>
                </a:rPr>
                <a:t>9</a:t>
              </a:r>
              <a:r>
                <a:rPr lang="ja-JP" altLang="en-US" sz="2000" dirty="0">
                  <a:latin typeface="+mn-ea"/>
                </a:rPr>
                <a:t>条の</a:t>
              </a:r>
              <a:r>
                <a:rPr lang="en-US" altLang="ja-JP" sz="2000" dirty="0">
                  <a:latin typeface="+mn-ea"/>
                </a:rPr>
                <a:t>2(</a:t>
              </a:r>
              <a:r>
                <a:rPr lang="ja-JP" altLang="en-US" sz="2000" dirty="0">
                  <a:latin typeface="+mn-ea"/>
                </a:rPr>
                <a:t>校務分掌</a:t>
              </a:r>
              <a:r>
                <a:rPr lang="en-US" altLang="ja-JP" sz="2000" dirty="0">
                  <a:latin typeface="+mn-ea"/>
                </a:rPr>
                <a:t>)</a:t>
              </a:r>
            </a:p>
            <a:p>
              <a:pPr algn="just">
                <a:lnSpc>
                  <a:spcPct val="130000"/>
                </a:lnSpc>
              </a:pPr>
              <a:r>
                <a:rPr lang="ja-JP" altLang="en-US" sz="2000" dirty="0">
                  <a:latin typeface="+mn-ea"/>
                </a:rPr>
                <a:t>　</a:t>
              </a:r>
              <a:r>
                <a:rPr lang="ja-JP" altLang="en-US" sz="2000" b="1" u="sng" dirty="0">
                  <a:solidFill>
                    <a:srgbClr val="FF0000"/>
                  </a:solidFill>
                  <a:latin typeface="+mn-ea"/>
                </a:rPr>
                <a:t>校長は，職員の校務分掌を定め</a:t>
              </a:r>
              <a:r>
                <a:rPr lang="ja-JP" altLang="en-US" sz="2000" dirty="0">
                  <a:latin typeface="+mn-ea"/>
                </a:rPr>
                <a:t>，学年始めに職員組織表により委員会に報告しなければならない。</a:t>
              </a:r>
            </a:p>
          </p:txBody>
        </p:sp>
      </p:grpSp>
      <p:sp>
        <p:nvSpPr>
          <p:cNvPr id="29" name="矢印: 左カーブ 4">
            <a:extLst>
              <a:ext uri="{FF2B5EF4-FFF2-40B4-BE49-F238E27FC236}">
                <a16:creationId xmlns:a16="http://schemas.microsoft.com/office/drawing/2014/main" id="{500F2C42-A762-4DC5-A99D-59768349351D}"/>
              </a:ext>
            </a:extLst>
          </p:cNvPr>
          <p:cNvSpPr/>
          <p:nvPr/>
        </p:nvSpPr>
        <p:spPr>
          <a:xfrm>
            <a:off x="5726097" y="4275893"/>
            <a:ext cx="878889" cy="1742942"/>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8D8D43CD-76CA-4E8A-AD10-2B6E911B6E5B}"/>
              </a:ext>
            </a:extLst>
          </p:cNvPr>
          <p:cNvSpPr txBox="1"/>
          <p:nvPr/>
        </p:nvSpPr>
        <p:spPr>
          <a:xfrm>
            <a:off x="6694986" y="5282554"/>
            <a:ext cx="1756436" cy="572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dist">
              <a:lnSpc>
                <a:spcPct val="130000"/>
              </a:lnSpc>
            </a:pPr>
            <a:r>
              <a:rPr lang="ja-JP" altLang="en-US" sz="2400" b="1" dirty="0">
                <a:solidFill>
                  <a:schemeClr val="bg1"/>
                </a:solidFill>
                <a:latin typeface="+mj-ea"/>
                <a:ea typeface="+mj-ea"/>
              </a:rPr>
              <a:t>校長に委任</a:t>
            </a:r>
            <a:endParaRPr lang="ja-JP" altLang="en-US" sz="2400" b="1" u="sng" dirty="0">
              <a:solidFill>
                <a:schemeClr val="bg1"/>
              </a:solidFill>
              <a:latin typeface="+mj-ea"/>
              <a:ea typeface="+mj-ea"/>
            </a:endParaRPr>
          </a:p>
        </p:txBody>
      </p:sp>
    </p:spTree>
    <p:extLst>
      <p:ext uri="{BB962C8B-B14F-4D97-AF65-F5344CB8AC3E}">
        <p14:creationId xmlns:p14="http://schemas.microsoft.com/office/powerpoint/2010/main" val="241708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４　校務分掌</a:t>
            </a:r>
          </a:p>
        </p:txBody>
      </p:sp>
      <p:sp>
        <p:nvSpPr>
          <p:cNvPr id="6" name="テキスト ボックス 5"/>
          <p:cNvSpPr txBox="1"/>
          <p:nvPr/>
        </p:nvSpPr>
        <p:spPr>
          <a:xfrm>
            <a:off x="1809447" y="6334780"/>
            <a:ext cx="7209153" cy="523220"/>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出典</a:t>
            </a:r>
            <a:r>
              <a:rPr lang="en-US" altLang="ja-JP" sz="1400" dirty="0">
                <a:latin typeface="Meiryo UI" panose="020B0604030504040204" pitchFamily="50" charset="-128"/>
                <a:ea typeface="Meiryo UI" panose="020B0604030504040204" pitchFamily="50" charset="-128"/>
              </a:rPr>
              <a:t>】https://www.mext.go.jp/component/b_menu/shingi/toushin/__icsFiles/</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rPr>
              <a:t>afieldfile</a:t>
            </a:r>
            <a:r>
              <a:rPr lang="en-US" altLang="ja-JP" sz="1400" dirty="0">
                <a:latin typeface="Meiryo UI" panose="020B0604030504040204" pitchFamily="50" charset="-128"/>
                <a:ea typeface="Meiryo UI" panose="020B0604030504040204" pitchFamily="50" charset="-128"/>
              </a:rPr>
              <a:t>/2015/07/28/1360375_02.pdf</a:t>
            </a:r>
            <a:endParaRPr kumimoji="1" lang="ja-JP" altLang="en-US" sz="1400" dirty="0"/>
          </a:p>
        </p:txBody>
      </p:sp>
      <p:grpSp>
        <p:nvGrpSpPr>
          <p:cNvPr id="12" name="グループ化 11"/>
          <p:cNvGrpSpPr/>
          <p:nvPr/>
        </p:nvGrpSpPr>
        <p:grpSpPr>
          <a:xfrm>
            <a:off x="0" y="654354"/>
            <a:ext cx="3790765" cy="4385426"/>
            <a:chOff x="0" y="654354"/>
            <a:chExt cx="3790765" cy="4385426"/>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3796" t="64400" r="42646" b="10000"/>
            <a:stretch/>
          </p:blipFill>
          <p:spPr>
            <a:xfrm rot="5400000">
              <a:off x="-367542" y="1053344"/>
              <a:ext cx="4353978" cy="3618893"/>
            </a:xfrm>
            <a:prstGeom prst="rect">
              <a:avLst/>
            </a:prstGeom>
          </p:spPr>
        </p:pic>
        <p:sp>
          <p:nvSpPr>
            <p:cNvPr id="7" name="正方形/長方形 6"/>
            <p:cNvSpPr/>
            <p:nvPr/>
          </p:nvSpPr>
          <p:spPr>
            <a:xfrm>
              <a:off x="3417903" y="2530136"/>
              <a:ext cx="372862" cy="7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387377" y="654354"/>
              <a:ext cx="372862" cy="73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4021712" y="685802"/>
            <a:ext cx="5066282" cy="4398262"/>
            <a:chOff x="4021712" y="685802"/>
            <a:chExt cx="5066282" cy="4398262"/>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3891" t="6000" r="42173" b="60000"/>
            <a:stretch/>
          </p:blipFill>
          <p:spPr>
            <a:xfrm rot="5400000">
              <a:off x="4482089" y="478159"/>
              <a:ext cx="4398262" cy="4813548"/>
            </a:xfrm>
            <a:prstGeom prst="rect">
              <a:avLst/>
            </a:prstGeom>
          </p:spPr>
        </p:pic>
        <p:sp>
          <p:nvSpPr>
            <p:cNvPr id="9" name="正方形/長方形 8"/>
            <p:cNvSpPr/>
            <p:nvPr/>
          </p:nvSpPr>
          <p:spPr>
            <a:xfrm>
              <a:off x="4042929" y="1079185"/>
              <a:ext cx="372862" cy="73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21712" y="2530135"/>
              <a:ext cx="372862" cy="1885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右矢印 12"/>
          <p:cNvSpPr/>
          <p:nvPr/>
        </p:nvSpPr>
        <p:spPr>
          <a:xfrm>
            <a:off x="3693111" y="2201662"/>
            <a:ext cx="514905" cy="1331651"/>
          </a:xfrm>
          <a:prstGeom prst="rightArrow">
            <a:avLst/>
          </a:prstGeom>
          <a:solidFill>
            <a:srgbClr val="FF9900"/>
          </a:solidFill>
          <a:ln w="6350" cmpd="sng"/>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93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４　校務分掌</a:t>
            </a:r>
          </a:p>
        </p:txBody>
      </p:sp>
      <p:graphicFrame>
        <p:nvGraphicFramePr>
          <p:cNvPr id="4" name="表 3"/>
          <p:cNvGraphicFramePr>
            <a:graphicFrameLocks noGrp="1"/>
          </p:cNvGraphicFramePr>
          <p:nvPr>
            <p:extLst>
              <p:ext uri="{D42A27DB-BD31-4B8C-83A1-F6EECF244321}">
                <p14:modId xmlns:p14="http://schemas.microsoft.com/office/powerpoint/2010/main" val="3557384292"/>
              </p:ext>
            </p:extLst>
          </p:nvPr>
        </p:nvGraphicFramePr>
        <p:xfrm>
          <a:off x="152660" y="422104"/>
          <a:ext cx="8893686" cy="6023087"/>
        </p:xfrm>
        <a:graphic>
          <a:graphicData uri="http://schemas.openxmlformats.org/drawingml/2006/table">
            <a:tbl>
              <a:tblPr firstRow="1" bandRow="1">
                <a:tableStyleId>{5C22544A-7EE6-4342-B048-85BDC9FD1C3A}</a:tableStyleId>
              </a:tblPr>
              <a:tblGrid>
                <a:gridCol w="1152357">
                  <a:extLst>
                    <a:ext uri="{9D8B030D-6E8A-4147-A177-3AD203B41FA5}">
                      <a16:colId xmlns:a16="http://schemas.microsoft.com/office/drawing/2014/main" val="20000"/>
                    </a:ext>
                  </a:extLst>
                </a:gridCol>
                <a:gridCol w="1615736">
                  <a:extLst>
                    <a:ext uri="{9D8B030D-6E8A-4147-A177-3AD203B41FA5}">
                      <a16:colId xmlns:a16="http://schemas.microsoft.com/office/drawing/2014/main" val="20001"/>
                    </a:ext>
                  </a:extLst>
                </a:gridCol>
                <a:gridCol w="1367162">
                  <a:extLst>
                    <a:ext uri="{9D8B030D-6E8A-4147-A177-3AD203B41FA5}">
                      <a16:colId xmlns:a16="http://schemas.microsoft.com/office/drawing/2014/main" val="20002"/>
                    </a:ext>
                  </a:extLst>
                </a:gridCol>
                <a:gridCol w="1970842">
                  <a:extLst>
                    <a:ext uri="{9D8B030D-6E8A-4147-A177-3AD203B41FA5}">
                      <a16:colId xmlns:a16="http://schemas.microsoft.com/office/drawing/2014/main" val="20003"/>
                    </a:ext>
                  </a:extLst>
                </a:gridCol>
                <a:gridCol w="2787589">
                  <a:extLst>
                    <a:ext uri="{9D8B030D-6E8A-4147-A177-3AD203B41FA5}">
                      <a16:colId xmlns:a16="http://schemas.microsoft.com/office/drawing/2014/main" val="20004"/>
                    </a:ext>
                  </a:extLst>
                </a:gridCol>
              </a:tblGrid>
              <a:tr h="335680">
                <a:tc>
                  <a:txBody>
                    <a:bodyPr/>
                    <a:lstStyle/>
                    <a:p>
                      <a:pPr algn="ctr"/>
                      <a:r>
                        <a:rPr kumimoji="1" lang="ja-JP" altLang="en-US" sz="1800" dirty="0"/>
                        <a:t>職　種</a:t>
                      </a:r>
                    </a:p>
                  </a:txBody>
                  <a:tcPr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800" dirty="0"/>
                        <a:t>職　務　内　容</a:t>
                      </a:r>
                    </a:p>
                  </a:txBody>
                  <a:tcPr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800" dirty="0"/>
                        <a:t>配置の義務</a:t>
                      </a:r>
                    </a:p>
                  </a:txBody>
                  <a:tcPr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4928">
                <a:tc>
                  <a:txBody>
                    <a:bodyPr/>
                    <a:lstStyle/>
                    <a:p>
                      <a:endParaRPr kumimoji="1" lang="ja-JP" altLang="en-US" sz="18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1" dirty="0"/>
                        <a:t>校務を</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1" dirty="0"/>
                        <a:t>教育を</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1" dirty="0"/>
                        <a:t>その他</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680">
                <a:tc>
                  <a:txBody>
                    <a:bodyPr/>
                    <a:lstStyle/>
                    <a:p>
                      <a:pPr algn="just"/>
                      <a:r>
                        <a:rPr kumimoji="1" lang="ja-JP" altLang="en-US" sz="1800" dirty="0"/>
                        <a:t>校長</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600" dirty="0"/>
                        <a:t>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just"/>
                      <a:r>
                        <a:rPr kumimoji="1" lang="ja-JP" altLang="en-US" sz="1600" dirty="0"/>
                        <a:t>所属職員の監督</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600" dirty="0"/>
                        <a:t>必ず置く</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9466">
                <a:tc>
                  <a:txBody>
                    <a:bodyPr/>
                    <a:lstStyle/>
                    <a:p>
                      <a:pPr algn="just"/>
                      <a:r>
                        <a:rPr kumimoji="1" lang="ja-JP" altLang="en-US" sz="1800" dirty="0"/>
                        <a:t>副校長</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命を受けてつかさどる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2">
                        <a:lumMod val="90000"/>
                      </a:schemeClr>
                    </a:solidFill>
                  </a:tcPr>
                </a:tc>
                <a:tc>
                  <a:txBody>
                    <a:bodyPr/>
                    <a:lstStyle/>
                    <a:p>
                      <a:pPr algn="just"/>
                      <a:r>
                        <a:rPr kumimoji="1" lang="ja-JP" altLang="en-US" sz="1600" dirty="0"/>
                        <a:t>校長を助ける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置くことができる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559466">
                <a:tc>
                  <a:txBody>
                    <a:bodyPr/>
                    <a:lstStyle/>
                    <a:p>
                      <a:pPr algn="just"/>
                      <a:r>
                        <a:rPr kumimoji="1" lang="ja-JP" altLang="en-US" sz="1800" dirty="0"/>
                        <a:t>教頭</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600" dirty="0"/>
                        <a:t>整理する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600" dirty="0"/>
                        <a:t>必要に応じつかさどる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600" dirty="0"/>
                        <a:t>校長（と副校長）を助ける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600" dirty="0"/>
                        <a:t>（小中）原則置く</a:t>
                      </a:r>
                      <a:endParaRPr kumimoji="1" lang="en-US" altLang="ja-JP" sz="1600" dirty="0"/>
                    </a:p>
                    <a:p>
                      <a:pPr algn="just"/>
                      <a:r>
                        <a:rPr kumimoji="1" lang="ja-JP" altLang="en-US" sz="1200" dirty="0"/>
                        <a:t>（高校）必ず置く（他の職と代替可）</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9466">
                <a:tc>
                  <a:txBody>
                    <a:bodyPr/>
                    <a:lstStyle/>
                    <a:p>
                      <a:pPr algn="just"/>
                      <a:r>
                        <a:rPr kumimoji="1" lang="ja-JP" altLang="en-US" sz="1800" dirty="0"/>
                        <a:t>主幹教諭</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命を受けて一部を整理する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校長（と副校長）及び教頭を助ける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置くことができる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r h="815222">
                <a:tc>
                  <a:txBody>
                    <a:bodyPr/>
                    <a:lstStyle/>
                    <a:p>
                      <a:pPr algn="just"/>
                      <a:r>
                        <a:rPr kumimoji="1" lang="ja-JP" altLang="en-US" sz="1800" dirty="0"/>
                        <a:t>指導教諭</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2">
                        <a:lumMod val="90000"/>
                      </a:schemeClr>
                    </a:solidFill>
                  </a:tcPr>
                </a:tc>
                <a:tc>
                  <a:txBody>
                    <a:bodyPr/>
                    <a:lstStyle/>
                    <a:p>
                      <a:pPr algn="just"/>
                      <a:r>
                        <a:rPr kumimoji="1" lang="ja-JP" altLang="en-US" sz="1600" dirty="0"/>
                        <a:t>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教育指導の改善及び充実のための指導及び助言を行う</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just"/>
                      <a:r>
                        <a:rPr kumimoji="1" lang="ja-JP" altLang="en-US" sz="1600" dirty="0"/>
                        <a:t>置くことができる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6"/>
                  </a:ext>
                </a:extLst>
              </a:tr>
              <a:tr h="335680">
                <a:tc>
                  <a:txBody>
                    <a:bodyPr/>
                    <a:lstStyle/>
                    <a:p>
                      <a:pPr algn="just"/>
                      <a:r>
                        <a:rPr kumimoji="1" lang="ja-JP" altLang="en-US" sz="1800" dirty="0"/>
                        <a:t>教諭</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just"/>
                      <a:r>
                        <a:rPr kumimoji="1" lang="ja-JP" altLang="en-US" sz="1600" dirty="0"/>
                        <a:t>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just"/>
                      <a:r>
                        <a:rPr kumimoji="1" lang="ja-JP" altLang="en-US" sz="1600" dirty="0"/>
                        <a:t>必ず置く</a:t>
                      </a:r>
                      <a:r>
                        <a:rPr kumimoji="1" lang="ja-JP" altLang="en-US" sz="1400" dirty="0"/>
                        <a:t>（他の職と代替可）</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48719">
                <a:tc>
                  <a:txBody>
                    <a:bodyPr/>
                    <a:lstStyle/>
                    <a:p>
                      <a:pPr algn="just"/>
                      <a:r>
                        <a:rPr kumimoji="1" lang="ja-JP" altLang="en-US" sz="1800" dirty="0"/>
                        <a:t>養護教諭</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gridSpan="2">
                  <a:txBody>
                    <a:bodyPr/>
                    <a:lstStyle/>
                    <a:p>
                      <a:pPr algn="just"/>
                      <a:r>
                        <a:rPr kumimoji="1" lang="ja-JP" altLang="en-US" sz="1600" dirty="0"/>
                        <a:t>養護をつかさどる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hMerge="1">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bg1"/>
                    </a:solidFill>
                  </a:tcPr>
                </a:tc>
                <a:tc>
                  <a:txBody>
                    <a:bodyPr/>
                    <a:lstStyle/>
                    <a:p>
                      <a:pPr algn="just"/>
                      <a:r>
                        <a:rPr kumimoji="1" lang="ja-JP" altLang="en-US" sz="1600" dirty="0"/>
                        <a:t>（小中）原則置く</a:t>
                      </a:r>
                      <a:r>
                        <a:rPr kumimoji="1" lang="ja-JP" altLang="en-US" sz="1400" dirty="0"/>
                        <a:t>（当分の間，おかないことができる）</a:t>
                      </a:r>
                      <a:endParaRPr kumimoji="1" lang="en-US" altLang="ja-JP" sz="1400" dirty="0"/>
                    </a:p>
                    <a:p>
                      <a:pPr algn="just"/>
                      <a:r>
                        <a:rPr kumimoji="1" lang="ja-JP" altLang="en-US" sz="1200" dirty="0"/>
                        <a:t>（高校）置くことができる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680">
                <a:tc>
                  <a:txBody>
                    <a:bodyPr/>
                    <a:lstStyle/>
                    <a:p>
                      <a:pPr algn="just"/>
                      <a:r>
                        <a:rPr kumimoji="1" lang="ja-JP" altLang="en-US" sz="1800" dirty="0"/>
                        <a:t>栄養教諭</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gridSpan="2">
                  <a:txBody>
                    <a:bodyPr/>
                    <a:lstStyle/>
                    <a:p>
                      <a:pPr algn="just"/>
                      <a:r>
                        <a:rPr kumimoji="1" lang="ja-JP" altLang="en-US" sz="1600" dirty="0"/>
                        <a:t>栄養の指導及び管理をつかさどる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hMerge="1">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bg1"/>
                    </a:solidFill>
                  </a:tcPr>
                </a:tc>
                <a:tc>
                  <a:txBody>
                    <a:bodyPr/>
                    <a:lstStyle/>
                    <a:p>
                      <a:pPr algn="just"/>
                      <a:r>
                        <a:rPr kumimoji="1" lang="ja-JP" altLang="en-US" sz="1600" dirty="0"/>
                        <a:t>置くことができる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943100">
                <a:tc>
                  <a:txBody>
                    <a:bodyPr/>
                    <a:lstStyle/>
                    <a:p>
                      <a:pPr algn="just"/>
                      <a:r>
                        <a:rPr kumimoji="1" lang="ja-JP" altLang="en-US" sz="1800" dirty="0"/>
                        <a:t>事務職員</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just"/>
                      <a:endParaRPr kumimoji="1" lang="ja-JP" altLang="en-US" sz="1600" dirty="0"/>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just"/>
                      <a:r>
                        <a:rPr kumimoji="1" lang="ja-JP" altLang="en-US" sz="1600" dirty="0"/>
                        <a:t>事務をつかさどる</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bg1"/>
                    </a:solidFill>
                  </a:tcPr>
                </a:tc>
                <a:tc>
                  <a:txBody>
                    <a:bodyPr/>
                    <a:lstStyle/>
                    <a:p>
                      <a:pPr algn="just"/>
                      <a:r>
                        <a:rPr kumimoji="1" lang="ja-JP" altLang="en-US" sz="1600" dirty="0"/>
                        <a:t>（小中）原則置く</a:t>
                      </a:r>
                      <a:r>
                        <a:rPr kumimoji="1" lang="ja-JP" altLang="en-US" sz="1400" dirty="0"/>
                        <a:t>（特別な事情のあるときは置かないことができる）</a:t>
                      </a:r>
                      <a:endParaRPr kumimoji="1" lang="en-US" altLang="ja-JP" sz="1400" dirty="0"/>
                    </a:p>
                    <a:p>
                      <a:pPr algn="just"/>
                      <a:r>
                        <a:rPr kumimoji="1" lang="ja-JP" altLang="en-US" sz="1200" dirty="0"/>
                        <a:t>（高校）必ず置く</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pSp>
        <p:nvGrpSpPr>
          <p:cNvPr id="8" name="グループ化 7"/>
          <p:cNvGrpSpPr/>
          <p:nvPr/>
        </p:nvGrpSpPr>
        <p:grpSpPr>
          <a:xfrm>
            <a:off x="4274028" y="6508497"/>
            <a:ext cx="4772318" cy="307777"/>
            <a:chOff x="4274028" y="6508497"/>
            <a:chExt cx="4772318" cy="307777"/>
          </a:xfrm>
        </p:grpSpPr>
        <p:sp>
          <p:nvSpPr>
            <p:cNvPr id="6" name="テキスト ボックス 5"/>
            <p:cNvSpPr txBox="1"/>
            <p:nvPr/>
          </p:nvSpPr>
          <p:spPr>
            <a:xfrm>
              <a:off x="4793259" y="6508497"/>
              <a:ext cx="4253087"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は，平成</a:t>
              </a:r>
              <a:r>
                <a:rPr lang="en-US" altLang="ja-JP" sz="1400" dirty="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年の学校教育法改正で新たに追加された職</a:t>
              </a:r>
              <a:endParaRPr kumimoji="1" lang="ja-JP" altLang="en-US" sz="1400" dirty="0"/>
            </a:p>
          </p:txBody>
        </p:sp>
        <p:sp>
          <p:nvSpPr>
            <p:cNvPr id="7" name="正方形/長方形 6"/>
            <p:cNvSpPr/>
            <p:nvPr/>
          </p:nvSpPr>
          <p:spPr>
            <a:xfrm>
              <a:off x="4274028" y="6564730"/>
              <a:ext cx="594804" cy="195309"/>
            </a:xfrm>
            <a:prstGeom prst="rect">
              <a:avLst/>
            </a:prstGeom>
            <a:solidFill>
              <a:schemeClr val="bg2">
                <a:lumMod val="90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564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５　職員会議</a:t>
            </a:r>
          </a:p>
        </p:txBody>
      </p:sp>
      <p:grpSp>
        <p:nvGrpSpPr>
          <p:cNvPr id="9" name="グループ化 8"/>
          <p:cNvGrpSpPr/>
          <p:nvPr/>
        </p:nvGrpSpPr>
        <p:grpSpPr>
          <a:xfrm>
            <a:off x="999300" y="654653"/>
            <a:ext cx="7926300" cy="5693234"/>
            <a:chOff x="599250" y="654653"/>
            <a:chExt cx="7926300" cy="5693234"/>
          </a:xfrm>
        </p:grpSpPr>
        <p:grpSp>
          <p:nvGrpSpPr>
            <p:cNvPr id="6" name="グループ化 5"/>
            <p:cNvGrpSpPr/>
            <p:nvPr/>
          </p:nvGrpSpPr>
          <p:grpSpPr>
            <a:xfrm>
              <a:off x="599250" y="2691270"/>
              <a:ext cx="7920000" cy="1620000"/>
              <a:chOff x="656400" y="2522793"/>
              <a:chExt cx="7920000" cy="1620000"/>
            </a:xfrm>
          </p:grpSpPr>
          <p:sp>
            <p:nvSpPr>
              <p:cNvPr id="17" name="角丸四角形 3">
                <a:extLst>
                  <a:ext uri="{FF2B5EF4-FFF2-40B4-BE49-F238E27FC236}">
                    <a16:creationId xmlns:a16="http://schemas.microsoft.com/office/drawing/2014/main" id="{CDD48B48-4C8E-43B5-A34D-9DC68775B744}"/>
                  </a:ext>
                </a:extLst>
              </p:cNvPr>
              <p:cNvSpPr/>
              <p:nvPr/>
            </p:nvSpPr>
            <p:spPr>
              <a:xfrm>
                <a:off x="656400" y="2522793"/>
                <a:ext cx="7920000" cy="1620000"/>
              </a:xfrm>
              <a:prstGeom prst="roundRect">
                <a:avLst>
                  <a:gd name="adj" fmla="val 7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9" name="テキスト ボックス 18">
                <a:extLst>
                  <a:ext uri="{FF2B5EF4-FFF2-40B4-BE49-F238E27FC236}">
                    <a16:creationId xmlns:a16="http://schemas.microsoft.com/office/drawing/2014/main" id="{381D9C67-E4DA-487E-8D3A-91AA4974FD5A}"/>
                  </a:ext>
                </a:extLst>
              </p:cNvPr>
              <p:cNvSpPr txBox="1"/>
              <p:nvPr/>
            </p:nvSpPr>
            <p:spPr>
              <a:xfrm>
                <a:off x="1016400" y="3169971"/>
                <a:ext cx="7560000" cy="900000"/>
              </a:xfrm>
              <a:prstGeom prst="rect">
                <a:avLst/>
              </a:prstGeom>
              <a:noFill/>
            </p:spPr>
            <p:txBody>
              <a:bodyPr wrap="square" rtlCol="0">
                <a:spAutoFit/>
              </a:bodyPr>
              <a:lstStyle/>
              <a:p>
                <a:pPr algn="just">
                  <a:lnSpc>
                    <a:spcPct val="130000"/>
                  </a:lnSpc>
                </a:pPr>
                <a:r>
                  <a:rPr lang="ja-JP" altLang="en-US" sz="2000" dirty="0">
                    <a:latin typeface="+mn-ea"/>
                  </a:rPr>
                  <a:t>職員会議＝学校としての最終的な意思決定を行う</a:t>
                </a:r>
                <a:endParaRPr lang="en-US" altLang="ja-JP" sz="2000" dirty="0">
                  <a:latin typeface="+mn-ea"/>
                </a:endParaRPr>
              </a:p>
              <a:p>
                <a:pPr algn="just">
                  <a:lnSpc>
                    <a:spcPct val="130000"/>
                  </a:lnSpc>
                </a:pPr>
                <a:r>
                  <a:rPr lang="en-US" altLang="ja-JP" sz="2000" dirty="0">
                    <a:latin typeface="+mn-ea"/>
                  </a:rPr>
                  <a:t>※</a:t>
                </a:r>
                <a:r>
                  <a:rPr lang="ja-JP" altLang="en-US" sz="2000" dirty="0">
                    <a:latin typeface="+mn-ea"/>
                  </a:rPr>
                  <a:t>校長もその決定に従う。</a:t>
                </a:r>
              </a:p>
            </p:txBody>
          </p:sp>
          <p:sp>
            <p:nvSpPr>
              <p:cNvPr id="8" name="テキスト ボックス 7">
                <a:extLst>
                  <a:ext uri="{FF2B5EF4-FFF2-40B4-BE49-F238E27FC236}">
                    <a16:creationId xmlns:a16="http://schemas.microsoft.com/office/drawing/2014/main" id="{8D8D43CD-76CA-4E8A-AD10-2B6E911B6E5B}"/>
                  </a:ext>
                </a:extLst>
              </p:cNvPr>
              <p:cNvSpPr txBox="1"/>
              <p:nvPr/>
            </p:nvSpPr>
            <p:spPr>
              <a:xfrm>
                <a:off x="846814" y="2645418"/>
                <a:ext cx="2386615" cy="551090"/>
              </a:xfrm>
              <a:prstGeom prst="rect">
                <a:avLst/>
              </a:prstGeom>
              <a:solidFill>
                <a:schemeClr val="bg2">
                  <a:lumMod val="75000"/>
                </a:schemeClr>
              </a:solidFill>
            </p:spPr>
            <p:txBody>
              <a:bodyPr wrap="square" tIns="144000" bIns="36000" rtlCol="0">
                <a:spAutoFit/>
              </a:bodyPr>
              <a:lstStyle/>
              <a:p>
                <a:pPr algn="ctr"/>
                <a:r>
                  <a:rPr lang="ja-JP" altLang="en-US" sz="2400" b="1" dirty="0">
                    <a:solidFill>
                      <a:srgbClr val="002060"/>
                    </a:solidFill>
                    <a:latin typeface="+mj-ea"/>
                    <a:ea typeface="+mj-ea"/>
                  </a:rPr>
                  <a:t>議決機関説</a:t>
                </a:r>
                <a:endParaRPr lang="ja-JP" altLang="en-US" sz="2400" b="1" u="sng" dirty="0">
                  <a:solidFill>
                    <a:srgbClr val="002060"/>
                  </a:solidFill>
                  <a:latin typeface="+mj-ea"/>
                  <a:ea typeface="+mj-ea"/>
                </a:endParaRPr>
              </a:p>
            </p:txBody>
          </p:sp>
        </p:grpSp>
        <p:grpSp>
          <p:nvGrpSpPr>
            <p:cNvPr id="7" name="グループ化 6"/>
            <p:cNvGrpSpPr/>
            <p:nvPr/>
          </p:nvGrpSpPr>
          <p:grpSpPr>
            <a:xfrm>
              <a:off x="599250" y="4727887"/>
              <a:ext cx="7926300" cy="1620000"/>
              <a:chOff x="656400" y="4559410"/>
              <a:chExt cx="7926300" cy="1620000"/>
            </a:xfrm>
          </p:grpSpPr>
          <p:sp>
            <p:nvSpPr>
              <p:cNvPr id="20" name="テキスト ボックス 19">
                <a:extLst>
                  <a:ext uri="{FF2B5EF4-FFF2-40B4-BE49-F238E27FC236}">
                    <a16:creationId xmlns:a16="http://schemas.microsoft.com/office/drawing/2014/main" id="{8D8D43CD-76CA-4E8A-AD10-2B6E911B6E5B}"/>
                  </a:ext>
                </a:extLst>
              </p:cNvPr>
              <p:cNvSpPr txBox="1"/>
              <p:nvPr/>
            </p:nvSpPr>
            <p:spPr>
              <a:xfrm>
                <a:off x="846814" y="4682035"/>
                <a:ext cx="2386615" cy="551090"/>
              </a:xfrm>
              <a:prstGeom prst="rect">
                <a:avLst/>
              </a:prstGeom>
              <a:solidFill>
                <a:schemeClr val="bg2">
                  <a:lumMod val="75000"/>
                </a:schemeClr>
              </a:solidFill>
            </p:spPr>
            <p:txBody>
              <a:bodyPr wrap="square" tIns="144000" bIns="36000" rtlCol="0">
                <a:spAutoFit/>
              </a:bodyPr>
              <a:lstStyle/>
              <a:p>
                <a:pPr algn="ctr"/>
                <a:r>
                  <a:rPr lang="ja-JP" altLang="en-US" sz="2400" b="1" dirty="0">
                    <a:solidFill>
                      <a:srgbClr val="002060"/>
                    </a:solidFill>
                    <a:latin typeface="+mj-ea"/>
                    <a:ea typeface="+mj-ea"/>
                  </a:rPr>
                  <a:t>諮問機関説</a:t>
                </a:r>
                <a:endParaRPr lang="ja-JP" altLang="en-US" sz="2400" b="1" u="sng" dirty="0">
                  <a:solidFill>
                    <a:srgbClr val="002060"/>
                  </a:solidFill>
                  <a:latin typeface="+mj-ea"/>
                  <a:ea typeface="+mj-ea"/>
                </a:endParaRPr>
              </a:p>
            </p:txBody>
          </p:sp>
          <p:sp>
            <p:nvSpPr>
              <p:cNvPr id="21" name="角丸四角形 3">
                <a:extLst>
                  <a:ext uri="{FF2B5EF4-FFF2-40B4-BE49-F238E27FC236}">
                    <a16:creationId xmlns:a16="http://schemas.microsoft.com/office/drawing/2014/main" id="{CDD48B48-4C8E-43B5-A34D-9DC68775B744}"/>
                  </a:ext>
                </a:extLst>
              </p:cNvPr>
              <p:cNvSpPr/>
              <p:nvPr/>
            </p:nvSpPr>
            <p:spPr>
              <a:xfrm>
                <a:off x="656400" y="4559410"/>
                <a:ext cx="7920000" cy="1620000"/>
              </a:xfrm>
              <a:prstGeom prst="roundRect">
                <a:avLst>
                  <a:gd name="adj" fmla="val 7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テキスト ボックス 21">
                <a:extLst>
                  <a:ext uri="{FF2B5EF4-FFF2-40B4-BE49-F238E27FC236}">
                    <a16:creationId xmlns:a16="http://schemas.microsoft.com/office/drawing/2014/main" id="{381D9C67-E4DA-487E-8D3A-91AA4974FD5A}"/>
                  </a:ext>
                </a:extLst>
              </p:cNvPr>
              <p:cNvSpPr txBox="1"/>
              <p:nvPr/>
            </p:nvSpPr>
            <p:spPr>
              <a:xfrm>
                <a:off x="1022700" y="5206588"/>
                <a:ext cx="7560000" cy="900000"/>
              </a:xfrm>
              <a:prstGeom prst="rect">
                <a:avLst/>
              </a:prstGeom>
              <a:noFill/>
            </p:spPr>
            <p:txBody>
              <a:bodyPr wrap="square" rtlCol="0">
                <a:spAutoFit/>
              </a:bodyPr>
              <a:lstStyle/>
              <a:p>
                <a:pPr algn="just">
                  <a:lnSpc>
                    <a:spcPct val="130000"/>
                  </a:lnSpc>
                </a:pPr>
                <a:r>
                  <a:rPr lang="ja-JP" altLang="en-US" sz="2000" dirty="0">
                    <a:latin typeface="+mn-ea"/>
                  </a:rPr>
                  <a:t>職員会議＝第三者としての立場で諮問を受け意見を述べる</a:t>
                </a:r>
                <a:endParaRPr lang="en-US" altLang="ja-JP" sz="2000" dirty="0">
                  <a:latin typeface="+mn-ea"/>
                </a:endParaRPr>
              </a:p>
              <a:p>
                <a:pPr algn="just">
                  <a:lnSpc>
                    <a:spcPct val="130000"/>
                  </a:lnSpc>
                </a:pPr>
                <a:r>
                  <a:rPr lang="en-US" altLang="ja-JP" sz="2000" dirty="0">
                    <a:latin typeface="+mn-ea"/>
                  </a:rPr>
                  <a:t>※</a:t>
                </a:r>
                <a:r>
                  <a:rPr lang="ja-JP" altLang="en-US" sz="2000" dirty="0">
                    <a:latin typeface="+mn-ea"/>
                  </a:rPr>
                  <a:t>校長は最終的な意思決定を行う。</a:t>
                </a:r>
              </a:p>
            </p:txBody>
          </p:sp>
        </p:grpSp>
        <p:grpSp>
          <p:nvGrpSpPr>
            <p:cNvPr id="5" name="グループ化 4"/>
            <p:cNvGrpSpPr/>
            <p:nvPr/>
          </p:nvGrpSpPr>
          <p:grpSpPr>
            <a:xfrm>
              <a:off x="599250" y="654653"/>
              <a:ext cx="7920000" cy="1620000"/>
              <a:chOff x="656400" y="486176"/>
              <a:chExt cx="7920000" cy="1620000"/>
            </a:xfrm>
          </p:grpSpPr>
          <p:sp>
            <p:nvSpPr>
              <p:cNvPr id="24" name="角丸四角形 3">
                <a:extLst>
                  <a:ext uri="{FF2B5EF4-FFF2-40B4-BE49-F238E27FC236}">
                    <a16:creationId xmlns:a16="http://schemas.microsoft.com/office/drawing/2014/main" id="{CDD48B48-4C8E-43B5-A34D-9DC68775B744}"/>
                  </a:ext>
                </a:extLst>
              </p:cNvPr>
              <p:cNvSpPr/>
              <p:nvPr/>
            </p:nvSpPr>
            <p:spPr>
              <a:xfrm>
                <a:off x="656400" y="486176"/>
                <a:ext cx="7920000" cy="1620000"/>
              </a:xfrm>
              <a:prstGeom prst="roundRect">
                <a:avLst>
                  <a:gd name="adj" fmla="val 7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5" name="テキスト ボックス 24">
                <a:extLst>
                  <a:ext uri="{FF2B5EF4-FFF2-40B4-BE49-F238E27FC236}">
                    <a16:creationId xmlns:a16="http://schemas.microsoft.com/office/drawing/2014/main" id="{381D9C67-E4DA-487E-8D3A-91AA4974FD5A}"/>
                  </a:ext>
                </a:extLst>
              </p:cNvPr>
              <p:cNvSpPr txBox="1"/>
              <p:nvPr/>
            </p:nvSpPr>
            <p:spPr>
              <a:xfrm>
                <a:off x="1016400" y="1131361"/>
                <a:ext cx="7560000" cy="900000"/>
              </a:xfrm>
              <a:prstGeom prst="rect">
                <a:avLst/>
              </a:prstGeom>
              <a:noFill/>
            </p:spPr>
            <p:txBody>
              <a:bodyPr wrap="square" rtlCol="0">
                <a:spAutoFit/>
              </a:bodyPr>
              <a:lstStyle/>
              <a:p>
                <a:pPr algn="just">
                  <a:lnSpc>
                    <a:spcPct val="130000"/>
                  </a:lnSpc>
                </a:pPr>
                <a:r>
                  <a:rPr lang="ja-JP" altLang="en-US" sz="2000" dirty="0">
                    <a:latin typeface="+mn-ea"/>
                  </a:rPr>
                  <a:t>職員会議＝意見や情報交換の場として校長の校務を助ける</a:t>
                </a:r>
                <a:endParaRPr lang="en-US" altLang="ja-JP" sz="2000" dirty="0">
                  <a:latin typeface="+mn-ea"/>
                </a:endParaRPr>
              </a:p>
              <a:p>
                <a:pPr algn="just">
                  <a:lnSpc>
                    <a:spcPct val="130000"/>
                  </a:lnSpc>
                </a:pPr>
                <a:r>
                  <a:rPr lang="en-US" altLang="ja-JP" sz="2000" dirty="0">
                    <a:latin typeface="+mn-ea"/>
                  </a:rPr>
                  <a:t>※</a:t>
                </a:r>
                <a:r>
                  <a:rPr lang="ja-JP" altLang="en-US" sz="2000" dirty="0">
                    <a:latin typeface="+mn-ea"/>
                  </a:rPr>
                  <a:t>校長は学校経営の全権を有する。</a:t>
                </a:r>
              </a:p>
            </p:txBody>
          </p:sp>
          <p:sp>
            <p:nvSpPr>
              <p:cNvPr id="23" name="テキスト ボックス 22">
                <a:extLst>
                  <a:ext uri="{FF2B5EF4-FFF2-40B4-BE49-F238E27FC236}">
                    <a16:creationId xmlns:a16="http://schemas.microsoft.com/office/drawing/2014/main" id="{8D8D43CD-76CA-4E8A-AD10-2B6E911B6E5B}"/>
                  </a:ext>
                </a:extLst>
              </p:cNvPr>
              <p:cNvSpPr txBox="1"/>
              <p:nvPr/>
            </p:nvSpPr>
            <p:spPr>
              <a:xfrm>
                <a:off x="846814" y="611124"/>
                <a:ext cx="2386615" cy="551090"/>
              </a:xfrm>
              <a:prstGeom prst="rect">
                <a:avLst/>
              </a:prstGeom>
              <a:solidFill>
                <a:schemeClr val="bg2">
                  <a:lumMod val="75000"/>
                </a:schemeClr>
              </a:solidFill>
            </p:spPr>
            <p:txBody>
              <a:bodyPr wrap="square" tIns="144000" bIns="36000" rtlCol="0">
                <a:spAutoFit/>
              </a:bodyPr>
              <a:lstStyle/>
              <a:p>
                <a:pPr algn="ctr"/>
                <a:r>
                  <a:rPr lang="ja-JP" altLang="en-US" sz="2400" b="1" dirty="0">
                    <a:solidFill>
                      <a:srgbClr val="002060"/>
                    </a:solidFill>
                    <a:latin typeface="+mj-ea"/>
                    <a:ea typeface="+mj-ea"/>
                  </a:rPr>
                  <a:t>補助機関説</a:t>
                </a:r>
                <a:endParaRPr lang="ja-JP" altLang="en-US" sz="2400" b="1" u="sng" dirty="0">
                  <a:solidFill>
                    <a:srgbClr val="002060"/>
                  </a:solidFill>
                  <a:latin typeface="+mj-ea"/>
                  <a:ea typeface="+mj-ea"/>
                </a:endParaRPr>
              </a:p>
            </p:txBody>
          </p:sp>
        </p:grpSp>
      </p:grpSp>
    </p:spTree>
    <p:extLst>
      <p:ext uri="{BB962C8B-B14F-4D97-AF65-F5344CB8AC3E}">
        <p14:creationId xmlns:p14="http://schemas.microsoft.com/office/powerpoint/2010/main" val="1199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１　学校の定義と設置</a:t>
            </a:r>
          </a:p>
        </p:txBody>
      </p:sp>
      <p:sp>
        <p:nvSpPr>
          <p:cNvPr id="3" name="テキスト ボックス 2"/>
          <p:cNvSpPr txBox="1"/>
          <p:nvPr/>
        </p:nvSpPr>
        <p:spPr>
          <a:xfrm>
            <a:off x="748041" y="487325"/>
            <a:ext cx="7422315" cy="620170"/>
          </a:xfrm>
          <a:prstGeom prst="rect">
            <a:avLst/>
          </a:prstGeom>
          <a:solidFill>
            <a:schemeClr val="bg2"/>
          </a:solidFill>
        </p:spPr>
        <p:txBody>
          <a:bodyPr wrap="square" rtlCol="0">
            <a:spAutoFit/>
          </a:bodyPr>
          <a:lstStyle/>
          <a:p>
            <a:pPr algn="ctr">
              <a:lnSpc>
                <a:spcPct val="130000"/>
              </a:lnSpc>
            </a:pPr>
            <a:r>
              <a:rPr lang="ja-JP" altLang="en-US" sz="2800" b="1" dirty="0">
                <a:latin typeface="+mn-ea"/>
              </a:rPr>
              <a:t>教育基本法が規定する</a:t>
            </a:r>
            <a:r>
              <a:rPr lang="ja-JP" altLang="en-US" sz="2800" b="1" dirty="0">
                <a:solidFill>
                  <a:srgbClr val="FF0000"/>
                </a:solidFill>
                <a:latin typeface="+mn-ea"/>
              </a:rPr>
              <a:t>「法律に定める学校」</a:t>
            </a:r>
            <a:endParaRPr lang="ja-JP" altLang="en-US" sz="2800" b="1" u="sng" dirty="0">
              <a:solidFill>
                <a:srgbClr val="FF0000"/>
              </a:solidFill>
              <a:latin typeface="+mn-ea"/>
            </a:endParaRPr>
          </a:p>
        </p:txBody>
      </p:sp>
      <p:sp>
        <p:nvSpPr>
          <p:cNvPr id="14" name="下矢印 13"/>
          <p:cNvSpPr/>
          <p:nvPr/>
        </p:nvSpPr>
        <p:spPr>
          <a:xfrm>
            <a:off x="3882650" y="1126522"/>
            <a:ext cx="1153095" cy="59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96876" y="1890548"/>
            <a:ext cx="7752776" cy="2478949"/>
            <a:chOff x="139199" y="3001896"/>
            <a:chExt cx="7752776" cy="2478949"/>
          </a:xfrm>
        </p:grpSpPr>
        <p:sp>
          <p:nvSpPr>
            <p:cNvPr id="13" name="テキスト ボックス 12"/>
            <p:cNvSpPr txBox="1"/>
            <p:nvPr/>
          </p:nvSpPr>
          <p:spPr>
            <a:xfrm>
              <a:off x="661180" y="3708052"/>
              <a:ext cx="7230795" cy="1772793"/>
            </a:xfrm>
            <a:prstGeom prst="rect">
              <a:avLst/>
            </a:prstGeom>
            <a:solidFill>
              <a:schemeClr val="bg2"/>
            </a:solidFill>
          </p:spPr>
          <p:txBody>
            <a:bodyPr wrap="square" rtlCol="0">
              <a:spAutoFit/>
            </a:bodyPr>
            <a:lstStyle/>
            <a:p>
              <a:pPr>
                <a:lnSpc>
                  <a:spcPct val="130000"/>
                </a:lnSpc>
              </a:pPr>
              <a:r>
                <a:rPr lang="ja-JP" altLang="en-US" sz="2800" b="1" dirty="0">
                  <a:latin typeface="+mn-ea"/>
                </a:rPr>
                <a:t>幼稚園，小学校，中学校，義務教育学校，高等学校，中等教育学校，特別支援学校，大学及び高等専門学校</a:t>
              </a:r>
              <a:endParaRPr lang="ja-JP" altLang="en-US" sz="2800" b="1" u="sng" dirty="0">
                <a:solidFill>
                  <a:srgbClr val="FF0000"/>
                </a:solidFill>
                <a:latin typeface="+mn-ea"/>
              </a:endParaRPr>
            </a:p>
          </p:txBody>
        </p:sp>
        <p:grpSp>
          <p:nvGrpSpPr>
            <p:cNvPr id="10" name="グループ化 9">
              <a:extLst>
                <a:ext uri="{FF2B5EF4-FFF2-40B4-BE49-F238E27FC236}">
                  <a16:creationId xmlns:a16="http://schemas.microsoft.com/office/drawing/2014/main" id="{E02C2D62-D2E4-4F0E-9DD2-42D786239FDA}"/>
                </a:ext>
              </a:extLst>
            </p:cNvPr>
            <p:cNvGrpSpPr/>
            <p:nvPr/>
          </p:nvGrpSpPr>
          <p:grpSpPr>
            <a:xfrm>
              <a:off x="139199" y="3001896"/>
              <a:ext cx="7752776" cy="2478949"/>
              <a:chOff x="-898926" y="-779230"/>
              <a:chExt cx="8640000" cy="2478949"/>
            </a:xfrm>
          </p:grpSpPr>
          <p:sp>
            <p:nvSpPr>
              <p:cNvPr id="12" name="角丸四角形 11"/>
              <p:cNvSpPr/>
              <p:nvPr/>
            </p:nvSpPr>
            <p:spPr>
              <a:xfrm>
                <a:off x="-898926" y="-779230"/>
                <a:ext cx="8640000" cy="24789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7" name="テキスト ボックス 16"/>
              <p:cNvSpPr txBox="1"/>
              <p:nvPr/>
            </p:nvSpPr>
            <p:spPr>
              <a:xfrm>
                <a:off x="-898926" y="-683301"/>
                <a:ext cx="4597582" cy="620170"/>
              </a:xfrm>
              <a:prstGeom prst="rect">
                <a:avLst/>
              </a:prstGeom>
              <a:noFill/>
            </p:spPr>
            <p:txBody>
              <a:bodyPr wrap="square" rtlCol="0">
                <a:spAutoFit/>
              </a:bodyPr>
              <a:lstStyle/>
              <a:p>
                <a:pPr algn="just">
                  <a:lnSpc>
                    <a:spcPct val="130000"/>
                  </a:lnSpc>
                </a:pPr>
                <a:r>
                  <a:rPr lang="en-US" altLang="ja-JP" sz="2800" b="1" dirty="0">
                    <a:solidFill>
                      <a:srgbClr val="FF0000"/>
                    </a:solidFill>
                    <a:latin typeface="+mn-ea"/>
                  </a:rPr>
                  <a:t> </a:t>
                </a:r>
                <a:r>
                  <a:rPr lang="en-US" altLang="ja-JP" sz="2800" b="1" dirty="0">
                    <a:solidFill>
                      <a:srgbClr val="FF0000"/>
                    </a:solidFill>
                    <a:latin typeface="+mj-ea"/>
                    <a:ea typeface="+mj-ea"/>
                  </a:rPr>
                  <a:t>《</a:t>
                </a:r>
                <a:r>
                  <a:rPr lang="ja-JP" altLang="en-US" sz="2800" b="1" dirty="0">
                    <a:solidFill>
                      <a:srgbClr val="FF0000"/>
                    </a:solidFill>
                    <a:latin typeface="+mj-ea"/>
                    <a:ea typeface="+mj-ea"/>
                  </a:rPr>
                  <a:t>学校教育法１条校</a:t>
                </a:r>
                <a:r>
                  <a:rPr lang="en-US" altLang="ja-JP" sz="2800" b="1" dirty="0">
                    <a:solidFill>
                      <a:srgbClr val="FF0000"/>
                    </a:solidFill>
                    <a:latin typeface="+mj-ea"/>
                    <a:ea typeface="+mj-ea"/>
                  </a:rPr>
                  <a:t>》</a:t>
                </a:r>
                <a:endParaRPr lang="ja-JP" altLang="en-US" sz="2800" b="1" u="sng" dirty="0">
                  <a:solidFill>
                    <a:srgbClr val="FF0000"/>
                  </a:solidFill>
                  <a:latin typeface="+mj-ea"/>
                  <a:ea typeface="+mj-ea"/>
                </a:endParaRPr>
              </a:p>
            </p:txBody>
          </p:sp>
        </p:grpSp>
      </p:grpSp>
      <p:grpSp>
        <p:nvGrpSpPr>
          <p:cNvPr id="18" name="グループ化 17">
            <a:extLst>
              <a:ext uri="{FF2B5EF4-FFF2-40B4-BE49-F238E27FC236}">
                <a16:creationId xmlns:a16="http://schemas.microsoft.com/office/drawing/2014/main" id="{82DD57E2-F47B-44AA-80C8-CFEC990DC318}"/>
              </a:ext>
            </a:extLst>
          </p:cNvPr>
          <p:cNvGrpSpPr/>
          <p:nvPr/>
        </p:nvGrpSpPr>
        <p:grpSpPr>
          <a:xfrm>
            <a:off x="251430" y="4542324"/>
            <a:ext cx="8640000" cy="1802206"/>
            <a:chOff x="315088" y="1246993"/>
            <a:chExt cx="8640000" cy="2076021"/>
          </a:xfrm>
        </p:grpSpPr>
        <p:grpSp>
          <p:nvGrpSpPr>
            <p:cNvPr id="19" name="グループ化 18">
              <a:extLst>
                <a:ext uri="{FF2B5EF4-FFF2-40B4-BE49-F238E27FC236}">
                  <a16:creationId xmlns:a16="http://schemas.microsoft.com/office/drawing/2014/main" id="{56955ECA-C143-426E-B865-1F0BC4C994DA}"/>
                </a:ext>
              </a:extLst>
            </p:cNvPr>
            <p:cNvGrpSpPr/>
            <p:nvPr/>
          </p:nvGrpSpPr>
          <p:grpSpPr>
            <a:xfrm>
              <a:off x="315088" y="1246993"/>
              <a:ext cx="8640000" cy="2076021"/>
              <a:chOff x="300815" y="1246993"/>
              <a:chExt cx="8640000" cy="2076021"/>
            </a:xfrm>
          </p:grpSpPr>
          <p:sp>
            <p:nvSpPr>
              <p:cNvPr id="21" name="角丸四角形 3">
                <a:extLst>
                  <a:ext uri="{FF2B5EF4-FFF2-40B4-BE49-F238E27FC236}">
                    <a16:creationId xmlns:a16="http://schemas.microsoft.com/office/drawing/2014/main" id="{CDD48B48-4C8E-43B5-A34D-9DC68775B744}"/>
                  </a:ext>
                </a:extLst>
              </p:cNvPr>
              <p:cNvSpPr/>
              <p:nvPr/>
            </p:nvSpPr>
            <p:spPr>
              <a:xfrm>
                <a:off x="300815" y="1246993"/>
                <a:ext cx="8640000" cy="2076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テキスト ボックス 21">
                <a:extLst>
                  <a:ext uri="{FF2B5EF4-FFF2-40B4-BE49-F238E27FC236}">
                    <a16:creationId xmlns:a16="http://schemas.microsoft.com/office/drawing/2014/main" id="{8D8D43CD-76CA-4E8A-AD10-2B6E911B6E5B}"/>
                  </a:ext>
                </a:extLst>
              </p:cNvPr>
              <p:cNvSpPr txBox="1"/>
              <p:nvPr/>
            </p:nvSpPr>
            <p:spPr>
              <a:xfrm>
                <a:off x="300815" y="1246993"/>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20" name="テキスト ボックス 19">
              <a:extLst>
                <a:ext uri="{FF2B5EF4-FFF2-40B4-BE49-F238E27FC236}">
                  <a16:creationId xmlns:a16="http://schemas.microsoft.com/office/drawing/2014/main" id="{381D9C67-E4DA-487E-8D3A-91AA4974FD5A}"/>
                </a:ext>
              </a:extLst>
            </p:cNvPr>
            <p:cNvSpPr txBox="1"/>
            <p:nvPr/>
          </p:nvSpPr>
          <p:spPr>
            <a:xfrm>
              <a:off x="405088" y="1791758"/>
              <a:ext cx="8460000" cy="1292661"/>
            </a:xfrm>
            <a:prstGeom prst="rect">
              <a:avLst/>
            </a:prstGeom>
            <a:noFill/>
          </p:spPr>
          <p:txBody>
            <a:bodyPr wrap="square" rtlCol="0">
              <a:spAutoFit/>
            </a:bodyPr>
            <a:lstStyle/>
            <a:p>
              <a:pPr algn="just">
                <a:lnSpc>
                  <a:spcPct val="130000"/>
                </a:lnSpc>
              </a:pPr>
              <a:r>
                <a:rPr lang="ja-JP" altLang="en-US" sz="2000" dirty="0">
                  <a:latin typeface="+mn-ea"/>
                </a:rPr>
                <a:t>第二条</a:t>
              </a:r>
            </a:p>
            <a:p>
              <a:pPr algn="just">
                <a:lnSpc>
                  <a:spcPct val="130000"/>
                </a:lnSpc>
              </a:pPr>
              <a:r>
                <a:rPr lang="ja-JP" altLang="en-US" sz="2000" dirty="0">
                  <a:latin typeface="+mn-ea"/>
                </a:rPr>
                <a:t>　学校は，</a:t>
              </a:r>
              <a:r>
                <a:rPr lang="ja-JP" altLang="en-US" sz="2000" b="1" u="sng" dirty="0">
                  <a:solidFill>
                    <a:srgbClr val="FF0000"/>
                  </a:solidFill>
                  <a:latin typeface="+mn-ea"/>
                </a:rPr>
                <a:t>国</a:t>
              </a:r>
              <a:r>
                <a:rPr lang="ja-JP" altLang="en-US" sz="2000" dirty="0">
                  <a:latin typeface="+mn-ea"/>
                </a:rPr>
                <a:t>，</a:t>
              </a:r>
              <a:r>
                <a:rPr lang="ja-JP" altLang="en-US" sz="2000" b="1" u="sng" dirty="0">
                  <a:solidFill>
                    <a:srgbClr val="FF0000"/>
                  </a:solidFill>
                  <a:latin typeface="+mn-ea"/>
                </a:rPr>
                <a:t>地方公共団体</a:t>
              </a:r>
              <a:r>
                <a:rPr lang="ja-JP" altLang="en-US" sz="2000" dirty="0">
                  <a:latin typeface="+mn-ea"/>
                </a:rPr>
                <a:t>及び</a:t>
              </a:r>
              <a:r>
                <a:rPr lang="ja-JP" altLang="en-US" sz="2000" b="1" u="sng" dirty="0">
                  <a:solidFill>
                    <a:srgbClr val="FF0000"/>
                  </a:solidFill>
                  <a:latin typeface="+mn-ea"/>
                </a:rPr>
                <a:t>私立学校法第三条に規定する学校法人</a:t>
              </a:r>
              <a:r>
                <a:rPr lang="ja-JP" altLang="en-US" sz="2000" dirty="0">
                  <a:latin typeface="+mn-ea"/>
                </a:rPr>
                <a:t>のみが，これを設置することができる。</a:t>
              </a:r>
            </a:p>
          </p:txBody>
        </p:sp>
      </p:grpSp>
    </p:spTree>
    <p:extLst>
      <p:ext uri="{BB962C8B-B14F-4D97-AF65-F5344CB8AC3E}">
        <p14:creationId xmlns:p14="http://schemas.microsoft.com/office/powerpoint/2010/main" val="91306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５　職員会議</a:t>
            </a:r>
          </a:p>
        </p:txBody>
      </p:sp>
      <p:grpSp>
        <p:nvGrpSpPr>
          <p:cNvPr id="9" name="グループ化 8"/>
          <p:cNvGrpSpPr/>
          <p:nvPr/>
        </p:nvGrpSpPr>
        <p:grpSpPr>
          <a:xfrm>
            <a:off x="999300" y="654653"/>
            <a:ext cx="7926300" cy="5693234"/>
            <a:chOff x="599250" y="654653"/>
            <a:chExt cx="7926300" cy="5693234"/>
          </a:xfrm>
        </p:grpSpPr>
        <p:grpSp>
          <p:nvGrpSpPr>
            <p:cNvPr id="6" name="グループ化 5"/>
            <p:cNvGrpSpPr/>
            <p:nvPr/>
          </p:nvGrpSpPr>
          <p:grpSpPr>
            <a:xfrm>
              <a:off x="599250" y="2691270"/>
              <a:ext cx="7920000" cy="1620000"/>
              <a:chOff x="656400" y="2522793"/>
              <a:chExt cx="7920000" cy="1620000"/>
            </a:xfrm>
          </p:grpSpPr>
          <p:sp>
            <p:nvSpPr>
              <p:cNvPr id="17" name="角丸四角形 3">
                <a:extLst>
                  <a:ext uri="{FF2B5EF4-FFF2-40B4-BE49-F238E27FC236}">
                    <a16:creationId xmlns:a16="http://schemas.microsoft.com/office/drawing/2014/main" id="{CDD48B48-4C8E-43B5-A34D-9DC68775B744}"/>
                  </a:ext>
                </a:extLst>
              </p:cNvPr>
              <p:cNvSpPr/>
              <p:nvPr/>
            </p:nvSpPr>
            <p:spPr>
              <a:xfrm>
                <a:off x="656400" y="2522793"/>
                <a:ext cx="7920000" cy="1620000"/>
              </a:xfrm>
              <a:prstGeom prst="roundRect">
                <a:avLst>
                  <a:gd name="adj" fmla="val 7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9" name="テキスト ボックス 18">
                <a:extLst>
                  <a:ext uri="{FF2B5EF4-FFF2-40B4-BE49-F238E27FC236}">
                    <a16:creationId xmlns:a16="http://schemas.microsoft.com/office/drawing/2014/main" id="{381D9C67-E4DA-487E-8D3A-91AA4974FD5A}"/>
                  </a:ext>
                </a:extLst>
              </p:cNvPr>
              <p:cNvSpPr txBox="1"/>
              <p:nvPr/>
            </p:nvSpPr>
            <p:spPr>
              <a:xfrm>
                <a:off x="1016400" y="3169971"/>
                <a:ext cx="7560000" cy="900000"/>
              </a:xfrm>
              <a:prstGeom prst="rect">
                <a:avLst/>
              </a:prstGeom>
              <a:noFill/>
            </p:spPr>
            <p:txBody>
              <a:bodyPr wrap="square" rtlCol="0">
                <a:spAutoFit/>
              </a:bodyPr>
              <a:lstStyle/>
              <a:p>
                <a:pPr algn="just">
                  <a:lnSpc>
                    <a:spcPct val="130000"/>
                  </a:lnSpc>
                </a:pPr>
                <a:r>
                  <a:rPr lang="ja-JP" altLang="en-US" sz="2000" dirty="0">
                    <a:latin typeface="+mn-ea"/>
                  </a:rPr>
                  <a:t>職員会議＝学校としての最終的な意思決定を行う</a:t>
                </a:r>
                <a:endParaRPr lang="en-US" altLang="ja-JP" sz="2000" dirty="0">
                  <a:latin typeface="+mn-ea"/>
                </a:endParaRPr>
              </a:p>
              <a:p>
                <a:pPr algn="just">
                  <a:lnSpc>
                    <a:spcPct val="130000"/>
                  </a:lnSpc>
                </a:pPr>
                <a:r>
                  <a:rPr lang="en-US" altLang="ja-JP" sz="2000" dirty="0">
                    <a:latin typeface="+mn-ea"/>
                  </a:rPr>
                  <a:t>※</a:t>
                </a:r>
                <a:r>
                  <a:rPr lang="ja-JP" altLang="en-US" sz="2000" dirty="0">
                    <a:latin typeface="+mn-ea"/>
                  </a:rPr>
                  <a:t>校長もその決定に従う。</a:t>
                </a:r>
              </a:p>
            </p:txBody>
          </p:sp>
          <p:sp>
            <p:nvSpPr>
              <p:cNvPr id="8" name="テキスト ボックス 7">
                <a:extLst>
                  <a:ext uri="{FF2B5EF4-FFF2-40B4-BE49-F238E27FC236}">
                    <a16:creationId xmlns:a16="http://schemas.microsoft.com/office/drawing/2014/main" id="{8D8D43CD-76CA-4E8A-AD10-2B6E911B6E5B}"/>
                  </a:ext>
                </a:extLst>
              </p:cNvPr>
              <p:cNvSpPr txBox="1"/>
              <p:nvPr/>
            </p:nvSpPr>
            <p:spPr>
              <a:xfrm>
                <a:off x="846814" y="2645418"/>
                <a:ext cx="2386615" cy="551090"/>
              </a:xfrm>
              <a:prstGeom prst="rect">
                <a:avLst/>
              </a:prstGeom>
              <a:solidFill>
                <a:schemeClr val="bg2">
                  <a:lumMod val="75000"/>
                </a:schemeClr>
              </a:solidFill>
            </p:spPr>
            <p:txBody>
              <a:bodyPr wrap="square" tIns="144000" bIns="36000" rtlCol="0">
                <a:spAutoFit/>
              </a:bodyPr>
              <a:lstStyle/>
              <a:p>
                <a:pPr algn="ctr"/>
                <a:r>
                  <a:rPr lang="ja-JP" altLang="en-US" sz="2400" b="1" dirty="0">
                    <a:solidFill>
                      <a:srgbClr val="002060"/>
                    </a:solidFill>
                    <a:latin typeface="+mj-ea"/>
                    <a:ea typeface="+mj-ea"/>
                  </a:rPr>
                  <a:t>議決機関説</a:t>
                </a:r>
                <a:endParaRPr lang="ja-JP" altLang="en-US" sz="2400" b="1" u="sng" dirty="0">
                  <a:solidFill>
                    <a:srgbClr val="002060"/>
                  </a:solidFill>
                  <a:latin typeface="+mj-ea"/>
                  <a:ea typeface="+mj-ea"/>
                </a:endParaRPr>
              </a:p>
            </p:txBody>
          </p:sp>
        </p:grpSp>
        <p:grpSp>
          <p:nvGrpSpPr>
            <p:cNvPr id="7" name="グループ化 6"/>
            <p:cNvGrpSpPr/>
            <p:nvPr/>
          </p:nvGrpSpPr>
          <p:grpSpPr>
            <a:xfrm>
              <a:off x="599250" y="4727887"/>
              <a:ext cx="7926300" cy="1620000"/>
              <a:chOff x="656400" y="4559410"/>
              <a:chExt cx="7926300" cy="1620000"/>
            </a:xfrm>
          </p:grpSpPr>
          <p:sp>
            <p:nvSpPr>
              <p:cNvPr id="20" name="テキスト ボックス 19">
                <a:extLst>
                  <a:ext uri="{FF2B5EF4-FFF2-40B4-BE49-F238E27FC236}">
                    <a16:creationId xmlns:a16="http://schemas.microsoft.com/office/drawing/2014/main" id="{8D8D43CD-76CA-4E8A-AD10-2B6E911B6E5B}"/>
                  </a:ext>
                </a:extLst>
              </p:cNvPr>
              <p:cNvSpPr txBox="1"/>
              <p:nvPr/>
            </p:nvSpPr>
            <p:spPr>
              <a:xfrm>
                <a:off x="846814" y="4682035"/>
                <a:ext cx="2386615" cy="551090"/>
              </a:xfrm>
              <a:prstGeom prst="rect">
                <a:avLst/>
              </a:prstGeom>
              <a:solidFill>
                <a:schemeClr val="bg2">
                  <a:lumMod val="75000"/>
                </a:schemeClr>
              </a:solidFill>
            </p:spPr>
            <p:txBody>
              <a:bodyPr wrap="square" tIns="144000" bIns="36000" rtlCol="0">
                <a:spAutoFit/>
              </a:bodyPr>
              <a:lstStyle/>
              <a:p>
                <a:pPr algn="ctr"/>
                <a:r>
                  <a:rPr lang="ja-JP" altLang="en-US" sz="2400" b="1" dirty="0">
                    <a:solidFill>
                      <a:srgbClr val="002060"/>
                    </a:solidFill>
                    <a:latin typeface="+mj-ea"/>
                    <a:ea typeface="+mj-ea"/>
                  </a:rPr>
                  <a:t>諮問機関説</a:t>
                </a:r>
                <a:endParaRPr lang="ja-JP" altLang="en-US" sz="2400" b="1" u="sng" dirty="0">
                  <a:solidFill>
                    <a:srgbClr val="002060"/>
                  </a:solidFill>
                  <a:latin typeface="+mj-ea"/>
                  <a:ea typeface="+mj-ea"/>
                </a:endParaRPr>
              </a:p>
            </p:txBody>
          </p:sp>
          <p:sp>
            <p:nvSpPr>
              <p:cNvPr id="21" name="角丸四角形 3">
                <a:extLst>
                  <a:ext uri="{FF2B5EF4-FFF2-40B4-BE49-F238E27FC236}">
                    <a16:creationId xmlns:a16="http://schemas.microsoft.com/office/drawing/2014/main" id="{CDD48B48-4C8E-43B5-A34D-9DC68775B744}"/>
                  </a:ext>
                </a:extLst>
              </p:cNvPr>
              <p:cNvSpPr/>
              <p:nvPr/>
            </p:nvSpPr>
            <p:spPr>
              <a:xfrm>
                <a:off x="656400" y="4559410"/>
                <a:ext cx="7920000" cy="1620000"/>
              </a:xfrm>
              <a:prstGeom prst="roundRect">
                <a:avLst>
                  <a:gd name="adj" fmla="val 7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テキスト ボックス 21">
                <a:extLst>
                  <a:ext uri="{FF2B5EF4-FFF2-40B4-BE49-F238E27FC236}">
                    <a16:creationId xmlns:a16="http://schemas.microsoft.com/office/drawing/2014/main" id="{381D9C67-E4DA-487E-8D3A-91AA4974FD5A}"/>
                  </a:ext>
                </a:extLst>
              </p:cNvPr>
              <p:cNvSpPr txBox="1"/>
              <p:nvPr/>
            </p:nvSpPr>
            <p:spPr>
              <a:xfrm>
                <a:off x="1022700" y="5206588"/>
                <a:ext cx="7560000" cy="900000"/>
              </a:xfrm>
              <a:prstGeom prst="rect">
                <a:avLst/>
              </a:prstGeom>
              <a:noFill/>
            </p:spPr>
            <p:txBody>
              <a:bodyPr wrap="square" rtlCol="0">
                <a:spAutoFit/>
              </a:bodyPr>
              <a:lstStyle/>
              <a:p>
                <a:pPr algn="just">
                  <a:lnSpc>
                    <a:spcPct val="130000"/>
                  </a:lnSpc>
                </a:pPr>
                <a:r>
                  <a:rPr lang="ja-JP" altLang="en-US" sz="2000" dirty="0">
                    <a:latin typeface="+mn-ea"/>
                  </a:rPr>
                  <a:t>職員会議＝第三者としての立場で諮問を受け意見を述べる</a:t>
                </a:r>
                <a:endParaRPr lang="en-US" altLang="ja-JP" sz="2000" dirty="0">
                  <a:latin typeface="+mn-ea"/>
                </a:endParaRPr>
              </a:p>
              <a:p>
                <a:pPr algn="just">
                  <a:lnSpc>
                    <a:spcPct val="130000"/>
                  </a:lnSpc>
                </a:pPr>
                <a:r>
                  <a:rPr lang="en-US" altLang="ja-JP" sz="2000" dirty="0">
                    <a:latin typeface="+mn-ea"/>
                  </a:rPr>
                  <a:t>※</a:t>
                </a:r>
                <a:r>
                  <a:rPr lang="ja-JP" altLang="en-US" sz="2000" dirty="0">
                    <a:latin typeface="+mn-ea"/>
                  </a:rPr>
                  <a:t>校長は最終的な意思決定を行う。</a:t>
                </a:r>
              </a:p>
            </p:txBody>
          </p:sp>
        </p:grpSp>
        <p:grpSp>
          <p:nvGrpSpPr>
            <p:cNvPr id="5" name="グループ化 4"/>
            <p:cNvGrpSpPr/>
            <p:nvPr/>
          </p:nvGrpSpPr>
          <p:grpSpPr>
            <a:xfrm>
              <a:off x="599250" y="654653"/>
              <a:ext cx="7920000" cy="1620000"/>
              <a:chOff x="656400" y="486176"/>
              <a:chExt cx="7920000" cy="1620000"/>
            </a:xfrm>
          </p:grpSpPr>
          <p:sp>
            <p:nvSpPr>
              <p:cNvPr id="24" name="角丸四角形 3">
                <a:extLst>
                  <a:ext uri="{FF2B5EF4-FFF2-40B4-BE49-F238E27FC236}">
                    <a16:creationId xmlns:a16="http://schemas.microsoft.com/office/drawing/2014/main" id="{CDD48B48-4C8E-43B5-A34D-9DC68775B744}"/>
                  </a:ext>
                </a:extLst>
              </p:cNvPr>
              <p:cNvSpPr/>
              <p:nvPr/>
            </p:nvSpPr>
            <p:spPr>
              <a:xfrm>
                <a:off x="656400" y="486176"/>
                <a:ext cx="7920000" cy="1620000"/>
              </a:xfrm>
              <a:prstGeom prst="roundRect">
                <a:avLst>
                  <a:gd name="adj" fmla="val 7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5" name="テキスト ボックス 24">
                <a:extLst>
                  <a:ext uri="{FF2B5EF4-FFF2-40B4-BE49-F238E27FC236}">
                    <a16:creationId xmlns:a16="http://schemas.microsoft.com/office/drawing/2014/main" id="{381D9C67-E4DA-487E-8D3A-91AA4974FD5A}"/>
                  </a:ext>
                </a:extLst>
              </p:cNvPr>
              <p:cNvSpPr txBox="1"/>
              <p:nvPr/>
            </p:nvSpPr>
            <p:spPr>
              <a:xfrm>
                <a:off x="1016400" y="1131361"/>
                <a:ext cx="7560000" cy="900000"/>
              </a:xfrm>
              <a:prstGeom prst="rect">
                <a:avLst/>
              </a:prstGeom>
              <a:noFill/>
            </p:spPr>
            <p:txBody>
              <a:bodyPr wrap="square" rtlCol="0">
                <a:spAutoFit/>
              </a:bodyPr>
              <a:lstStyle/>
              <a:p>
                <a:pPr algn="just">
                  <a:lnSpc>
                    <a:spcPct val="130000"/>
                  </a:lnSpc>
                </a:pPr>
                <a:r>
                  <a:rPr lang="ja-JP" altLang="en-US" sz="2000" dirty="0">
                    <a:latin typeface="+mn-ea"/>
                  </a:rPr>
                  <a:t>職員会議＝意見や情報交換の場として校長の校務を助ける</a:t>
                </a:r>
                <a:endParaRPr lang="en-US" altLang="ja-JP" sz="2000" dirty="0">
                  <a:latin typeface="+mn-ea"/>
                </a:endParaRPr>
              </a:p>
              <a:p>
                <a:pPr algn="just">
                  <a:lnSpc>
                    <a:spcPct val="130000"/>
                  </a:lnSpc>
                </a:pPr>
                <a:r>
                  <a:rPr lang="en-US" altLang="ja-JP" sz="2000" dirty="0">
                    <a:latin typeface="+mn-ea"/>
                  </a:rPr>
                  <a:t>※</a:t>
                </a:r>
                <a:r>
                  <a:rPr lang="ja-JP" altLang="en-US" sz="2000" dirty="0">
                    <a:latin typeface="+mn-ea"/>
                  </a:rPr>
                  <a:t>校長は学校経営の全権を有する。</a:t>
                </a:r>
              </a:p>
            </p:txBody>
          </p:sp>
          <p:sp>
            <p:nvSpPr>
              <p:cNvPr id="23" name="テキスト ボックス 22">
                <a:extLst>
                  <a:ext uri="{FF2B5EF4-FFF2-40B4-BE49-F238E27FC236}">
                    <a16:creationId xmlns:a16="http://schemas.microsoft.com/office/drawing/2014/main" id="{8D8D43CD-76CA-4E8A-AD10-2B6E911B6E5B}"/>
                  </a:ext>
                </a:extLst>
              </p:cNvPr>
              <p:cNvSpPr txBox="1"/>
              <p:nvPr/>
            </p:nvSpPr>
            <p:spPr>
              <a:xfrm>
                <a:off x="846814" y="611124"/>
                <a:ext cx="2386615" cy="551090"/>
              </a:xfrm>
              <a:prstGeom prst="rect">
                <a:avLst/>
              </a:prstGeom>
              <a:solidFill>
                <a:schemeClr val="bg2">
                  <a:lumMod val="75000"/>
                </a:schemeClr>
              </a:solidFill>
            </p:spPr>
            <p:txBody>
              <a:bodyPr wrap="square" tIns="144000" bIns="36000" rtlCol="0">
                <a:spAutoFit/>
              </a:bodyPr>
              <a:lstStyle/>
              <a:p>
                <a:pPr algn="ctr"/>
                <a:r>
                  <a:rPr lang="ja-JP" altLang="en-US" sz="2400" b="1" dirty="0">
                    <a:solidFill>
                      <a:srgbClr val="002060"/>
                    </a:solidFill>
                    <a:latin typeface="+mj-ea"/>
                    <a:ea typeface="+mj-ea"/>
                  </a:rPr>
                  <a:t>補助機関説</a:t>
                </a:r>
                <a:endParaRPr lang="ja-JP" altLang="en-US" sz="2400" b="1" u="sng" dirty="0">
                  <a:solidFill>
                    <a:srgbClr val="002060"/>
                  </a:solidFill>
                  <a:latin typeface="+mj-ea"/>
                  <a:ea typeface="+mj-ea"/>
                </a:endParaRPr>
              </a:p>
            </p:txBody>
          </p:sp>
        </p:grpSp>
      </p:grpSp>
      <p:sp>
        <p:nvSpPr>
          <p:cNvPr id="3" name="ドーナツ 2"/>
          <p:cNvSpPr/>
          <p:nvPr/>
        </p:nvSpPr>
        <p:spPr>
          <a:xfrm>
            <a:off x="255432" y="727806"/>
            <a:ext cx="1473694" cy="1473694"/>
          </a:xfrm>
          <a:prstGeom prst="donut">
            <a:avLst/>
          </a:prstGeom>
          <a:solidFill>
            <a:srgbClr val="FF99FF">
              <a:alpha val="86000"/>
            </a:srgbClr>
          </a:solidFill>
          <a:ln w="6350"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乗算記号 3"/>
          <p:cNvSpPr/>
          <p:nvPr/>
        </p:nvSpPr>
        <p:spPr>
          <a:xfrm>
            <a:off x="-125197" y="2397278"/>
            <a:ext cx="2234952" cy="2234952"/>
          </a:xfrm>
          <a:prstGeom prst="mathMultiply">
            <a:avLst>
              <a:gd name="adj1" fmla="val 17959"/>
            </a:avLst>
          </a:prstGeom>
          <a:solidFill>
            <a:schemeClr val="bg1">
              <a:lumMod val="50000"/>
            </a:schemeClr>
          </a:solidFill>
          <a:ln w="63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乗算記号 25"/>
          <p:cNvSpPr/>
          <p:nvPr/>
        </p:nvSpPr>
        <p:spPr>
          <a:xfrm>
            <a:off x="-125197" y="4420411"/>
            <a:ext cx="2234952" cy="2234952"/>
          </a:xfrm>
          <a:prstGeom prst="mathMultiply">
            <a:avLst>
              <a:gd name="adj1" fmla="val 17959"/>
            </a:avLst>
          </a:prstGeom>
          <a:solidFill>
            <a:schemeClr val="bg1">
              <a:lumMod val="50000"/>
            </a:schemeClr>
          </a:solidFill>
          <a:ln w="63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1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５　職員会議</a:t>
            </a:r>
          </a:p>
        </p:txBody>
      </p:sp>
      <p:grpSp>
        <p:nvGrpSpPr>
          <p:cNvPr id="10" name="グループ化 9">
            <a:extLst>
              <a:ext uri="{FF2B5EF4-FFF2-40B4-BE49-F238E27FC236}">
                <a16:creationId xmlns:a16="http://schemas.microsoft.com/office/drawing/2014/main" id="{82DD57E2-F47B-44AA-80C8-CFEC990DC318}"/>
              </a:ext>
            </a:extLst>
          </p:cNvPr>
          <p:cNvGrpSpPr/>
          <p:nvPr/>
        </p:nvGrpSpPr>
        <p:grpSpPr>
          <a:xfrm>
            <a:off x="251430" y="676237"/>
            <a:ext cx="8640000" cy="2099104"/>
            <a:chOff x="315088" y="1246993"/>
            <a:chExt cx="8640000" cy="2099104"/>
          </a:xfrm>
        </p:grpSpPr>
        <p:grpSp>
          <p:nvGrpSpPr>
            <p:cNvPr id="11" name="グループ化 10">
              <a:extLst>
                <a:ext uri="{FF2B5EF4-FFF2-40B4-BE49-F238E27FC236}">
                  <a16:creationId xmlns:a16="http://schemas.microsoft.com/office/drawing/2014/main" id="{56955ECA-C143-426E-B865-1F0BC4C994DA}"/>
                </a:ext>
              </a:extLst>
            </p:cNvPr>
            <p:cNvGrpSpPr/>
            <p:nvPr/>
          </p:nvGrpSpPr>
          <p:grpSpPr>
            <a:xfrm>
              <a:off x="315088" y="1246993"/>
              <a:ext cx="8640000" cy="2076021"/>
              <a:chOff x="300815" y="1246993"/>
              <a:chExt cx="8640000" cy="2076021"/>
            </a:xfrm>
          </p:grpSpPr>
          <p:sp>
            <p:nvSpPr>
              <p:cNvPr id="13" name="角丸四角形 3">
                <a:extLst>
                  <a:ext uri="{FF2B5EF4-FFF2-40B4-BE49-F238E27FC236}">
                    <a16:creationId xmlns:a16="http://schemas.microsoft.com/office/drawing/2014/main" id="{CDD48B48-4C8E-43B5-A34D-9DC68775B744}"/>
                  </a:ext>
                </a:extLst>
              </p:cNvPr>
              <p:cNvSpPr/>
              <p:nvPr/>
            </p:nvSpPr>
            <p:spPr>
              <a:xfrm>
                <a:off x="300815" y="1246993"/>
                <a:ext cx="8640000" cy="2076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4" name="テキスト ボックス 13">
                <a:extLst>
                  <a:ext uri="{FF2B5EF4-FFF2-40B4-BE49-F238E27FC236}">
                    <a16:creationId xmlns:a16="http://schemas.microsoft.com/office/drawing/2014/main" id="{8D8D43CD-76CA-4E8A-AD10-2B6E911B6E5B}"/>
                  </a:ext>
                </a:extLst>
              </p:cNvPr>
              <p:cNvSpPr txBox="1"/>
              <p:nvPr/>
            </p:nvSpPr>
            <p:spPr>
              <a:xfrm>
                <a:off x="300815" y="1246993"/>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rPr>
                  <a:t>学校教育法施行規則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2" name="テキスト ボックス 11">
              <a:extLst>
                <a:ext uri="{FF2B5EF4-FFF2-40B4-BE49-F238E27FC236}">
                  <a16:creationId xmlns:a16="http://schemas.microsoft.com/office/drawing/2014/main" id="{381D9C67-E4DA-487E-8D3A-91AA4974FD5A}"/>
                </a:ext>
              </a:extLst>
            </p:cNvPr>
            <p:cNvSpPr txBox="1"/>
            <p:nvPr/>
          </p:nvSpPr>
          <p:spPr>
            <a:xfrm>
              <a:off x="405088" y="1653326"/>
              <a:ext cx="8460000" cy="1692771"/>
            </a:xfrm>
            <a:prstGeom prst="rect">
              <a:avLst/>
            </a:prstGeom>
            <a:noFill/>
          </p:spPr>
          <p:txBody>
            <a:bodyPr wrap="square" rtlCol="0">
              <a:spAutoFit/>
            </a:bodyPr>
            <a:lstStyle/>
            <a:p>
              <a:pPr algn="just">
                <a:lnSpc>
                  <a:spcPct val="130000"/>
                </a:lnSpc>
              </a:pPr>
              <a:r>
                <a:rPr lang="ja-JP" altLang="en-US" sz="2000" dirty="0">
                  <a:latin typeface="+mn-ea"/>
                </a:rPr>
                <a:t>第四十八条</a:t>
              </a:r>
            </a:p>
            <a:p>
              <a:pPr algn="just">
                <a:lnSpc>
                  <a:spcPct val="130000"/>
                </a:lnSpc>
              </a:pPr>
              <a:r>
                <a:rPr lang="ja-JP" altLang="en-US" sz="2000" dirty="0">
                  <a:latin typeface="+mn-ea"/>
                </a:rPr>
                <a:t>　小学校には，設置者の定めるところにより，</a:t>
              </a:r>
              <a:r>
                <a:rPr lang="ja-JP" altLang="en-US" sz="2000" b="1" u="sng" dirty="0">
                  <a:solidFill>
                    <a:srgbClr val="FF0000"/>
                  </a:solidFill>
                  <a:latin typeface="+mn-ea"/>
                </a:rPr>
                <a:t>校長の職務の円滑な執行に資するため</a:t>
              </a:r>
              <a:r>
                <a:rPr lang="ja-JP" altLang="en-US" sz="2000" dirty="0">
                  <a:latin typeface="+mn-ea"/>
                </a:rPr>
                <a:t>，職員会議を</a:t>
              </a:r>
              <a:r>
                <a:rPr lang="ja-JP" altLang="en-US" sz="2000" b="1" u="sng" dirty="0">
                  <a:solidFill>
                    <a:srgbClr val="002060"/>
                  </a:solidFill>
                  <a:latin typeface="+mn-ea"/>
                </a:rPr>
                <a:t>置くことができる</a:t>
              </a:r>
              <a:r>
                <a:rPr lang="ja-JP" altLang="en-US" sz="2000" dirty="0">
                  <a:latin typeface="+mn-ea"/>
                </a:rPr>
                <a:t>。</a:t>
              </a:r>
            </a:p>
            <a:p>
              <a:pPr algn="just">
                <a:lnSpc>
                  <a:spcPct val="130000"/>
                </a:lnSpc>
              </a:pPr>
              <a:r>
                <a:rPr lang="ja-JP" altLang="en-US" sz="2000" dirty="0">
                  <a:latin typeface="+mn-ea"/>
                </a:rPr>
                <a:t>２　職員会議は，</a:t>
              </a:r>
              <a:r>
                <a:rPr lang="ja-JP" altLang="en-US" sz="2000" b="1" u="sng" dirty="0">
                  <a:solidFill>
                    <a:srgbClr val="FF0000"/>
                  </a:solidFill>
                  <a:latin typeface="+mn-ea"/>
                </a:rPr>
                <a:t>校長が主宰する</a:t>
              </a:r>
              <a:r>
                <a:rPr lang="ja-JP" altLang="en-US" sz="2000" dirty="0">
                  <a:latin typeface="+mn-ea"/>
                </a:rPr>
                <a:t>。</a:t>
              </a:r>
            </a:p>
          </p:txBody>
        </p:sp>
      </p:grpSp>
      <p:grpSp>
        <p:nvGrpSpPr>
          <p:cNvPr id="15" name="グループ化 14">
            <a:extLst>
              <a:ext uri="{FF2B5EF4-FFF2-40B4-BE49-F238E27FC236}">
                <a16:creationId xmlns:a16="http://schemas.microsoft.com/office/drawing/2014/main" id="{82DD57E2-F47B-44AA-80C8-CFEC990DC318}"/>
              </a:ext>
            </a:extLst>
          </p:cNvPr>
          <p:cNvGrpSpPr/>
          <p:nvPr/>
        </p:nvGrpSpPr>
        <p:grpSpPr>
          <a:xfrm>
            <a:off x="251430" y="3158591"/>
            <a:ext cx="8640000" cy="3002512"/>
            <a:chOff x="315088" y="1246993"/>
            <a:chExt cx="8640000" cy="3002512"/>
          </a:xfrm>
        </p:grpSpPr>
        <p:grpSp>
          <p:nvGrpSpPr>
            <p:cNvPr id="16" name="グループ化 15">
              <a:extLst>
                <a:ext uri="{FF2B5EF4-FFF2-40B4-BE49-F238E27FC236}">
                  <a16:creationId xmlns:a16="http://schemas.microsoft.com/office/drawing/2014/main" id="{56955ECA-C143-426E-B865-1F0BC4C994DA}"/>
                </a:ext>
              </a:extLst>
            </p:cNvPr>
            <p:cNvGrpSpPr/>
            <p:nvPr/>
          </p:nvGrpSpPr>
          <p:grpSpPr>
            <a:xfrm>
              <a:off x="315088" y="1246993"/>
              <a:ext cx="8640000" cy="3002512"/>
              <a:chOff x="300815" y="1246993"/>
              <a:chExt cx="8640000" cy="3002512"/>
            </a:xfrm>
          </p:grpSpPr>
          <p:sp>
            <p:nvSpPr>
              <p:cNvPr id="18" name="角丸四角形 3">
                <a:extLst>
                  <a:ext uri="{FF2B5EF4-FFF2-40B4-BE49-F238E27FC236}">
                    <a16:creationId xmlns:a16="http://schemas.microsoft.com/office/drawing/2014/main" id="{CDD48B48-4C8E-43B5-A34D-9DC68775B744}"/>
                  </a:ext>
                </a:extLst>
              </p:cNvPr>
              <p:cNvSpPr/>
              <p:nvPr/>
            </p:nvSpPr>
            <p:spPr>
              <a:xfrm>
                <a:off x="300815" y="1246993"/>
                <a:ext cx="8640000" cy="3002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9" name="テキスト ボックス 18">
                <a:extLst>
                  <a:ext uri="{FF2B5EF4-FFF2-40B4-BE49-F238E27FC236}">
                    <a16:creationId xmlns:a16="http://schemas.microsoft.com/office/drawing/2014/main" id="{8D8D43CD-76CA-4E8A-AD10-2B6E911B6E5B}"/>
                  </a:ext>
                </a:extLst>
              </p:cNvPr>
              <p:cNvSpPr txBox="1"/>
              <p:nvPr/>
            </p:nvSpPr>
            <p:spPr>
              <a:xfrm>
                <a:off x="300815" y="1246993"/>
                <a:ext cx="6353556"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rPr>
                  <a:t>徳島市立小学校及び中学校管理規則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7" name="テキスト ボックス 16">
              <a:extLst>
                <a:ext uri="{FF2B5EF4-FFF2-40B4-BE49-F238E27FC236}">
                  <a16:creationId xmlns:a16="http://schemas.microsoft.com/office/drawing/2014/main" id="{381D9C67-E4DA-487E-8D3A-91AA4974FD5A}"/>
                </a:ext>
              </a:extLst>
            </p:cNvPr>
            <p:cNvSpPr txBox="1"/>
            <p:nvPr/>
          </p:nvSpPr>
          <p:spPr>
            <a:xfrm>
              <a:off x="405088" y="1653326"/>
              <a:ext cx="8460000" cy="2492990"/>
            </a:xfrm>
            <a:prstGeom prst="rect">
              <a:avLst/>
            </a:prstGeom>
            <a:noFill/>
          </p:spPr>
          <p:txBody>
            <a:bodyPr wrap="square" rtlCol="0">
              <a:spAutoFit/>
            </a:bodyPr>
            <a:lstStyle/>
            <a:p>
              <a:pPr algn="just">
                <a:lnSpc>
                  <a:spcPct val="130000"/>
                </a:lnSpc>
              </a:pPr>
              <a:r>
                <a:rPr lang="ja-JP" altLang="en-US" sz="2000" dirty="0">
                  <a:latin typeface="+mn-ea"/>
                </a:rPr>
                <a:t>第</a:t>
              </a:r>
              <a:r>
                <a:rPr lang="en-US" altLang="ja-JP" sz="2000" dirty="0">
                  <a:latin typeface="+mn-ea"/>
                </a:rPr>
                <a:t>9</a:t>
              </a:r>
              <a:r>
                <a:rPr lang="ja-JP" altLang="en-US" sz="2000" dirty="0">
                  <a:latin typeface="+mn-ea"/>
                </a:rPr>
                <a:t>条の</a:t>
              </a:r>
              <a:r>
                <a:rPr lang="en-US" altLang="ja-JP" sz="2000" dirty="0">
                  <a:latin typeface="+mn-ea"/>
                </a:rPr>
                <a:t>11(</a:t>
              </a:r>
              <a:r>
                <a:rPr lang="ja-JP" altLang="en-US" sz="2000" dirty="0">
                  <a:latin typeface="+mn-ea"/>
                </a:rPr>
                <a:t>職員会議</a:t>
              </a:r>
              <a:r>
                <a:rPr lang="en-US" altLang="ja-JP" sz="2000" dirty="0">
                  <a:latin typeface="+mn-ea"/>
                </a:rPr>
                <a:t>)</a:t>
              </a:r>
            </a:p>
            <a:p>
              <a:pPr algn="just">
                <a:lnSpc>
                  <a:spcPct val="130000"/>
                </a:lnSpc>
              </a:pPr>
              <a:r>
                <a:rPr lang="ja-JP" altLang="en-US" sz="2000" dirty="0">
                  <a:latin typeface="+mn-ea"/>
                </a:rPr>
                <a:t>　学校に，校長の職務の円滑な執行に資するため，職員会議を置くことができる。</a:t>
              </a:r>
            </a:p>
            <a:p>
              <a:pPr algn="just">
                <a:lnSpc>
                  <a:spcPct val="130000"/>
                </a:lnSpc>
              </a:pPr>
              <a:r>
                <a:rPr lang="en-US" altLang="ja-JP" sz="2000" dirty="0">
                  <a:latin typeface="+mn-ea"/>
                </a:rPr>
                <a:t>2</a:t>
              </a:r>
              <a:r>
                <a:rPr lang="ja-JP" altLang="en-US" sz="2000" dirty="0">
                  <a:latin typeface="+mn-ea"/>
                </a:rPr>
                <a:t>　職員会議においては，校務に関する事項について職員間の意思疎通，共通理解の促進，職員の意見交換等を行う。</a:t>
              </a:r>
            </a:p>
            <a:p>
              <a:pPr algn="just">
                <a:lnSpc>
                  <a:spcPct val="130000"/>
                </a:lnSpc>
              </a:pPr>
              <a:r>
                <a:rPr lang="en-US" altLang="ja-JP" sz="2000" dirty="0">
                  <a:latin typeface="+mn-ea"/>
                </a:rPr>
                <a:t>3</a:t>
              </a:r>
              <a:r>
                <a:rPr lang="ja-JP" altLang="en-US" sz="2000" dirty="0">
                  <a:latin typeface="+mn-ea"/>
                </a:rPr>
                <a:t>　職員会議は，校長が招集し，主宰する。</a:t>
              </a:r>
            </a:p>
          </p:txBody>
        </p:sp>
      </p:grpSp>
      <p:sp>
        <p:nvSpPr>
          <p:cNvPr id="21" name="テキスト ボックス 20">
            <a:extLst>
              <a:ext uri="{FF2B5EF4-FFF2-40B4-BE49-F238E27FC236}">
                <a16:creationId xmlns:a16="http://schemas.microsoft.com/office/drawing/2014/main" id="{8D8D43CD-76CA-4E8A-AD10-2B6E911B6E5B}"/>
              </a:ext>
            </a:extLst>
          </p:cNvPr>
          <p:cNvSpPr txBox="1"/>
          <p:nvPr/>
        </p:nvSpPr>
        <p:spPr>
          <a:xfrm>
            <a:off x="5752730" y="2096729"/>
            <a:ext cx="2201542" cy="572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dist">
              <a:lnSpc>
                <a:spcPct val="130000"/>
              </a:lnSpc>
            </a:pPr>
            <a:r>
              <a:rPr lang="ja-JP" altLang="en-US" sz="2400" b="1" dirty="0">
                <a:solidFill>
                  <a:schemeClr val="bg1"/>
                </a:solidFill>
                <a:latin typeface="+mj-ea"/>
                <a:ea typeface="+mj-ea"/>
              </a:rPr>
              <a:t>任意設置主義</a:t>
            </a:r>
            <a:endParaRPr lang="ja-JP" altLang="en-US" sz="2400" b="1" u="sng" dirty="0">
              <a:solidFill>
                <a:schemeClr val="bg1"/>
              </a:solidFill>
              <a:latin typeface="+mj-ea"/>
              <a:ea typeface="+mj-ea"/>
            </a:endParaRPr>
          </a:p>
        </p:txBody>
      </p:sp>
    </p:spTree>
    <p:extLst>
      <p:ext uri="{BB962C8B-B14F-4D97-AF65-F5344CB8AC3E}">
        <p14:creationId xmlns:p14="http://schemas.microsoft.com/office/powerpoint/2010/main" val="294876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５　職員会議</a:t>
            </a:r>
          </a:p>
        </p:txBody>
      </p:sp>
      <p:grpSp>
        <p:nvGrpSpPr>
          <p:cNvPr id="10" name="グループ化 9">
            <a:extLst>
              <a:ext uri="{FF2B5EF4-FFF2-40B4-BE49-F238E27FC236}">
                <a16:creationId xmlns:a16="http://schemas.microsoft.com/office/drawing/2014/main" id="{82DD57E2-F47B-44AA-80C8-CFEC990DC318}"/>
              </a:ext>
            </a:extLst>
          </p:cNvPr>
          <p:cNvGrpSpPr/>
          <p:nvPr/>
        </p:nvGrpSpPr>
        <p:grpSpPr>
          <a:xfrm>
            <a:off x="251430" y="676237"/>
            <a:ext cx="8640000" cy="5276897"/>
            <a:chOff x="315088" y="1246993"/>
            <a:chExt cx="8640000" cy="5276897"/>
          </a:xfrm>
        </p:grpSpPr>
        <p:grpSp>
          <p:nvGrpSpPr>
            <p:cNvPr id="11" name="グループ化 10">
              <a:extLst>
                <a:ext uri="{FF2B5EF4-FFF2-40B4-BE49-F238E27FC236}">
                  <a16:creationId xmlns:a16="http://schemas.microsoft.com/office/drawing/2014/main" id="{56955ECA-C143-426E-B865-1F0BC4C994DA}"/>
                </a:ext>
              </a:extLst>
            </p:cNvPr>
            <p:cNvGrpSpPr/>
            <p:nvPr/>
          </p:nvGrpSpPr>
          <p:grpSpPr>
            <a:xfrm>
              <a:off x="315088" y="1246993"/>
              <a:ext cx="8640000" cy="5276897"/>
              <a:chOff x="300815" y="1246993"/>
              <a:chExt cx="8640000" cy="5276897"/>
            </a:xfrm>
          </p:grpSpPr>
          <p:sp>
            <p:nvSpPr>
              <p:cNvPr id="13" name="角丸四角形 3">
                <a:extLst>
                  <a:ext uri="{FF2B5EF4-FFF2-40B4-BE49-F238E27FC236}">
                    <a16:creationId xmlns:a16="http://schemas.microsoft.com/office/drawing/2014/main" id="{CDD48B48-4C8E-43B5-A34D-9DC68775B744}"/>
                  </a:ext>
                </a:extLst>
              </p:cNvPr>
              <p:cNvSpPr/>
              <p:nvPr/>
            </p:nvSpPr>
            <p:spPr>
              <a:xfrm>
                <a:off x="300815" y="1246993"/>
                <a:ext cx="8640000" cy="5276897"/>
              </a:xfrm>
              <a:prstGeom prst="roundRect">
                <a:avLst>
                  <a:gd name="adj" fmla="val 7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4" name="テキスト ボックス 13">
                <a:extLst>
                  <a:ext uri="{FF2B5EF4-FFF2-40B4-BE49-F238E27FC236}">
                    <a16:creationId xmlns:a16="http://schemas.microsoft.com/office/drawing/2014/main" id="{8D8D43CD-76CA-4E8A-AD10-2B6E911B6E5B}"/>
                  </a:ext>
                </a:extLst>
              </p:cNvPr>
              <p:cNvSpPr txBox="1"/>
              <p:nvPr/>
            </p:nvSpPr>
            <p:spPr>
              <a:xfrm>
                <a:off x="300815" y="1246993"/>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2" name="テキスト ボックス 11">
              <a:extLst>
                <a:ext uri="{FF2B5EF4-FFF2-40B4-BE49-F238E27FC236}">
                  <a16:creationId xmlns:a16="http://schemas.microsoft.com/office/drawing/2014/main" id="{381D9C67-E4DA-487E-8D3A-91AA4974FD5A}"/>
                </a:ext>
              </a:extLst>
            </p:cNvPr>
            <p:cNvSpPr txBox="1"/>
            <p:nvPr/>
          </p:nvSpPr>
          <p:spPr>
            <a:xfrm>
              <a:off x="405088" y="1653326"/>
              <a:ext cx="8460000" cy="4870564"/>
            </a:xfrm>
            <a:prstGeom prst="rect">
              <a:avLst/>
            </a:prstGeom>
            <a:noFill/>
          </p:spPr>
          <p:txBody>
            <a:bodyPr wrap="square" rtlCol="0">
              <a:spAutoFit/>
            </a:bodyPr>
            <a:lstStyle/>
            <a:p>
              <a:pPr algn="just">
                <a:lnSpc>
                  <a:spcPct val="130000"/>
                </a:lnSpc>
              </a:pPr>
              <a:r>
                <a:rPr lang="ja-JP" altLang="en-US" sz="2000" dirty="0">
                  <a:latin typeface="+mn-ea"/>
                </a:rPr>
                <a:t>第九十三条</a:t>
              </a:r>
            </a:p>
            <a:p>
              <a:pPr algn="just">
                <a:lnSpc>
                  <a:spcPct val="130000"/>
                </a:lnSpc>
              </a:pPr>
              <a:r>
                <a:rPr lang="ja-JP" altLang="en-US" sz="2000" dirty="0">
                  <a:latin typeface="+mn-ea"/>
                </a:rPr>
                <a:t>　大学に，</a:t>
              </a:r>
              <a:r>
                <a:rPr lang="ja-JP" altLang="en-US" sz="2000" b="1" u="sng" dirty="0">
                  <a:solidFill>
                    <a:srgbClr val="FF0000"/>
                  </a:solidFill>
                  <a:latin typeface="+mn-ea"/>
                </a:rPr>
                <a:t>教授会を置く</a:t>
              </a:r>
              <a:r>
                <a:rPr lang="ja-JP" altLang="en-US" sz="2000" dirty="0">
                  <a:latin typeface="+mn-ea"/>
                </a:rPr>
                <a:t>。</a:t>
              </a:r>
            </a:p>
            <a:p>
              <a:pPr algn="just">
                <a:lnSpc>
                  <a:spcPct val="130000"/>
                </a:lnSpc>
              </a:pPr>
              <a:r>
                <a:rPr lang="ja-JP" altLang="en-US" sz="2000" dirty="0">
                  <a:latin typeface="+mn-ea"/>
                </a:rPr>
                <a:t>②　教授会は，学長が次に掲げる事項について決定を行うに当たり</a:t>
              </a:r>
              <a:r>
                <a:rPr lang="ja-JP" altLang="en-US" sz="2000" b="1" u="sng" dirty="0">
                  <a:solidFill>
                    <a:srgbClr val="FF0000"/>
                  </a:solidFill>
                  <a:latin typeface="+mn-ea"/>
                </a:rPr>
                <a:t>意見を述べる</a:t>
              </a:r>
              <a:r>
                <a:rPr lang="ja-JP" altLang="en-US" sz="2000" dirty="0">
                  <a:latin typeface="+mn-ea"/>
                </a:rPr>
                <a:t>ものとする。</a:t>
              </a:r>
            </a:p>
            <a:p>
              <a:pPr algn="just">
                <a:lnSpc>
                  <a:spcPct val="130000"/>
                </a:lnSpc>
              </a:pPr>
              <a:r>
                <a:rPr lang="ja-JP" altLang="en-US" sz="2000" dirty="0">
                  <a:latin typeface="+mn-ea"/>
                </a:rPr>
                <a:t>一　学生の入学，卒業及び課程の修了</a:t>
              </a:r>
            </a:p>
            <a:p>
              <a:pPr algn="just">
                <a:lnSpc>
                  <a:spcPct val="130000"/>
                </a:lnSpc>
              </a:pPr>
              <a:r>
                <a:rPr lang="ja-JP" altLang="en-US" sz="2000" dirty="0">
                  <a:latin typeface="+mn-ea"/>
                </a:rPr>
                <a:t>二　学位の授与</a:t>
              </a:r>
            </a:p>
            <a:p>
              <a:pPr algn="just">
                <a:lnSpc>
                  <a:spcPct val="130000"/>
                </a:lnSpc>
              </a:pPr>
              <a:r>
                <a:rPr lang="ja-JP" altLang="en-US" sz="2000" dirty="0">
                  <a:latin typeface="+mn-ea"/>
                </a:rPr>
                <a:t>三　前二号に掲げるもののほか，教育研究に関する重要な事項で，教授会の意見を聴くことが必要なものとして学長が定めるもの</a:t>
              </a:r>
            </a:p>
            <a:p>
              <a:pPr algn="just">
                <a:lnSpc>
                  <a:spcPct val="130000"/>
                </a:lnSpc>
              </a:pPr>
              <a:r>
                <a:rPr lang="ja-JP" altLang="en-US" sz="2000" dirty="0">
                  <a:latin typeface="+mn-ea"/>
                </a:rPr>
                <a:t>③　教授会は，前項に規定するもののほか，学長及び学部長その他の教授会が置かれる組織の長（以下この項において「学長等」という。）がつかさどる教育研究に関する事項について審議し，及び学長等の求めに応じ，</a:t>
              </a:r>
              <a:r>
                <a:rPr lang="ja-JP" altLang="en-US" sz="2000" b="1" u="sng" dirty="0">
                  <a:solidFill>
                    <a:srgbClr val="FF0000"/>
                  </a:solidFill>
                  <a:latin typeface="+mn-ea"/>
                </a:rPr>
                <a:t>意見を述べる</a:t>
              </a:r>
              <a:r>
                <a:rPr lang="ja-JP" altLang="en-US" sz="2000" dirty="0">
                  <a:latin typeface="+mn-ea"/>
                </a:rPr>
                <a:t>ことができる。</a:t>
              </a:r>
            </a:p>
          </p:txBody>
        </p:sp>
      </p:grpSp>
    </p:spTree>
    <p:extLst>
      <p:ext uri="{BB962C8B-B14F-4D97-AF65-F5344CB8AC3E}">
        <p14:creationId xmlns:p14="http://schemas.microsoft.com/office/powerpoint/2010/main" val="26567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５　職員会議</a:t>
            </a:r>
          </a:p>
        </p:txBody>
      </p:sp>
      <p:grpSp>
        <p:nvGrpSpPr>
          <p:cNvPr id="10" name="グループ化 9">
            <a:extLst>
              <a:ext uri="{FF2B5EF4-FFF2-40B4-BE49-F238E27FC236}">
                <a16:creationId xmlns:a16="http://schemas.microsoft.com/office/drawing/2014/main" id="{82DD57E2-F47B-44AA-80C8-CFEC990DC318}"/>
              </a:ext>
            </a:extLst>
          </p:cNvPr>
          <p:cNvGrpSpPr/>
          <p:nvPr/>
        </p:nvGrpSpPr>
        <p:grpSpPr>
          <a:xfrm>
            <a:off x="251430" y="431622"/>
            <a:ext cx="8786552" cy="2899323"/>
            <a:chOff x="315088" y="1246993"/>
            <a:chExt cx="8786552" cy="2899323"/>
          </a:xfrm>
        </p:grpSpPr>
        <p:sp>
          <p:nvSpPr>
            <p:cNvPr id="14" name="テキスト ボックス 13">
              <a:extLst>
                <a:ext uri="{FF2B5EF4-FFF2-40B4-BE49-F238E27FC236}">
                  <a16:creationId xmlns:a16="http://schemas.microsoft.com/office/drawing/2014/main" id="{8D8D43CD-76CA-4E8A-AD10-2B6E911B6E5B}"/>
                </a:ext>
              </a:extLst>
            </p:cNvPr>
            <p:cNvSpPr txBox="1"/>
            <p:nvPr/>
          </p:nvSpPr>
          <p:spPr>
            <a:xfrm>
              <a:off x="315088" y="1246993"/>
              <a:ext cx="4597582" cy="544765"/>
            </a:xfrm>
            <a:prstGeom prst="rect">
              <a:avLst/>
            </a:prstGeom>
            <a:noFill/>
          </p:spPr>
          <p:txBody>
            <a:bodyPr wrap="square" rtlCol="0">
              <a:spAutoFit/>
            </a:bodyPr>
            <a:lstStyle/>
            <a:p>
              <a:pPr algn="just">
                <a:lnSpc>
                  <a:spcPct val="130000"/>
                </a:lnSpc>
              </a:pPr>
              <a:r>
                <a:rPr lang="en-US" altLang="ja-JP" sz="2400" b="1" dirty="0">
                  <a:latin typeface="+mn-ea"/>
                </a:rPr>
                <a:t> </a:t>
              </a:r>
              <a:r>
                <a:rPr lang="ja-JP" altLang="en-US" sz="2400" b="1" dirty="0">
                  <a:latin typeface="+mj-ea"/>
                  <a:ea typeface="+mj-ea"/>
                </a:rPr>
                <a:t>職員会議の機能</a:t>
              </a:r>
              <a:endParaRPr lang="ja-JP" altLang="en-US" sz="2400" b="1" u="sng" dirty="0">
                <a:latin typeface="+mj-ea"/>
                <a:ea typeface="+mj-ea"/>
              </a:endParaRPr>
            </a:p>
          </p:txBody>
        </p:sp>
        <p:sp>
          <p:nvSpPr>
            <p:cNvPr id="12" name="テキスト ボックス 11">
              <a:extLst>
                <a:ext uri="{FF2B5EF4-FFF2-40B4-BE49-F238E27FC236}">
                  <a16:creationId xmlns:a16="http://schemas.microsoft.com/office/drawing/2014/main" id="{381D9C67-E4DA-487E-8D3A-91AA4974FD5A}"/>
                </a:ext>
              </a:extLst>
            </p:cNvPr>
            <p:cNvSpPr txBox="1"/>
            <p:nvPr/>
          </p:nvSpPr>
          <p:spPr>
            <a:xfrm>
              <a:off x="405087" y="1653326"/>
              <a:ext cx="8696553" cy="2492990"/>
            </a:xfrm>
            <a:prstGeom prst="rect">
              <a:avLst/>
            </a:prstGeom>
            <a:noFill/>
          </p:spPr>
          <p:txBody>
            <a:bodyPr wrap="square" rtlCol="0">
              <a:spAutoFit/>
            </a:bodyPr>
            <a:lstStyle/>
            <a:p>
              <a:pPr algn="just">
                <a:lnSpc>
                  <a:spcPct val="130000"/>
                </a:lnSpc>
              </a:pPr>
              <a:r>
                <a:rPr lang="ja-JP" altLang="en-US" sz="2000" dirty="0">
                  <a:latin typeface="+mn-ea"/>
                </a:rPr>
                <a:t>①　教育委員会の指示や連絡事項を伝え，理解させたり，校長の決定，</a:t>
              </a:r>
              <a:endParaRPr lang="en-US" altLang="ja-JP" sz="2000" dirty="0">
                <a:latin typeface="+mn-ea"/>
              </a:endParaRPr>
            </a:p>
            <a:p>
              <a:pPr algn="just">
                <a:lnSpc>
                  <a:spcPct val="130000"/>
                </a:lnSpc>
              </a:pPr>
              <a:r>
                <a:rPr lang="ja-JP" altLang="en-US" sz="2000" dirty="0">
                  <a:latin typeface="+mn-ea"/>
                </a:rPr>
                <a:t>　判断，方針等を職員に伝達し，理解させたりするなど縦の連絡調整機能</a:t>
              </a:r>
            </a:p>
            <a:p>
              <a:pPr algn="just">
                <a:lnSpc>
                  <a:spcPct val="130000"/>
                </a:lnSpc>
              </a:pPr>
              <a:r>
                <a:rPr lang="ja-JP" altLang="en-US" sz="2000" dirty="0">
                  <a:latin typeface="+mn-ea"/>
                </a:rPr>
                <a:t>②　各職員の担当している校務の報告，情報交換，諸行事の調整など横の</a:t>
              </a:r>
              <a:endParaRPr lang="en-US" altLang="ja-JP" sz="2000" dirty="0">
                <a:latin typeface="+mn-ea"/>
              </a:endParaRPr>
            </a:p>
            <a:p>
              <a:pPr algn="just">
                <a:lnSpc>
                  <a:spcPct val="130000"/>
                </a:lnSpc>
              </a:pPr>
              <a:r>
                <a:rPr lang="ja-JP" altLang="en-US" sz="2000" dirty="0">
                  <a:latin typeface="+mn-ea"/>
                </a:rPr>
                <a:t>　連絡調整機能</a:t>
              </a:r>
            </a:p>
            <a:p>
              <a:pPr algn="just">
                <a:lnSpc>
                  <a:spcPct val="130000"/>
                </a:lnSpc>
              </a:pPr>
              <a:r>
                <a:rPr lang="ja-JP" altLang="en-US" sz="2000" dirty="0">
                  <a:latin typeface="+mn-ea"/>
                </a:rPr>
                <a:t>③　校長の意思決定をより適正なものとするため職員の意見を聞くなど，</a:t>
              </a:r>
              <a:endParaRPr lang="en-US" altLang="ja-JP" sz="2000" dirty="0">
                <a:latin typeface="+mn-ea"/>
              </a:endParaRPr>
            </a:p>
            <a:p>
              <a:pPr algn="just">
                <a:lnSpc>
                  <a:spcPct val="130000"/>
                </a:lnSpc>
              </a:pPr>
              <a:r>
                <a:rPr lang="ja-JP" altLang="en-US" sz="2000" dirty="0">
                  <a:latin typeface="+mn-ea"/>
                </a:rPr>
                <a:t>　校長の行う意思形成への参加機能</a:t>
              </a:r>
            </a:p>
          </p:txBody>
        </p:sp>
      </p:grpSp>
      <p:grpSp>
        <p:nvGrpSpPr>
          <p:cNvPr id="6" name="グループ化 5">
            <a:extLst>
              <a:ext uri="{FF2B5EF4-FFF2-40B4-BE49-F238E27FC236}">
                <a16:creationId xmlns:a16="http://schemas.microsoft.com/office/drawing/2014/main" id="{82DD57E2-F47B-44AA-80C8-CFEC990DC318}"/>
              </a:ext>
            </a:extLst>
          </p:cNvPr>
          <p:cNvGrpSpPr/>
          <p:nvPr/>
        </p:nvGrpSpPr>
        <p:grpSpPr>
          <a:xfrm>
            <a:off x="158665" y="3595913"/>
            <a:ext cx="8640000" cy="3002512"/>
            <a:chOff x="315088" y="1246993"/>
            <a:chExt cx="8640000" cy="3002512"/>
          </a:xfrm>
        </p:grpSpPr>
        <p:grpSp>
          <p:nvGrpSpPr>
            <p:cNvPr id="7" name="グループ化 6">
              <a:extLst>
                <a:ext uri="{FF2B5EF4-FFF2-40B4-BE49-F238E27FC236}">
                  <a16:creationId xmlns:a16="http://schemas.microsoft.com/office/drawing/2014/main" id="{56955ECA-C143-426E-B865-1F0BC4C994DA}"/>
                </a:ext>
              </a:extLst>
            </p:cNvPr>
            <p:cNvGrpSpPr/>
            <p:nvPr/>
          </p:nvGrpSpPr>
          <p:grpSpPr>
            <a:xfrm>
              <a:off x="315088" y="1246993"/>
              <a:ext cx="8640000" cy="3002512"/>
              <a:chOff x="300815" y="1246993"/>
              <a:chExt cx="8640000" cy="3002512"/>
            </a:xfrm>
          </p:grpSpPr>
          <p:sp>
            <p:nvSpPr>
              <p:cNvPr id="9" name="角丸四角形 3">
                <a:extLst>
                  <a:ext uri="{FF2B5EF4-FFF2-40B4-BE49-F238E27FC236}">
                    <a16:creationId xmlns:a16="http://schemas.microsoft.com/office/drawing/2014/main" id="{CDD48B48-4C8E-43B5-A34D-9DC68775B744}"/>
                  </a:ext>
                </a:extLst>
              </p:cNvPr>
              <p:cNvSpPr/>
              <p:nvPr/>
            </p:nvSpPr>
            <p:spPr>
              <a:xfrm>
                <a:off x="300815" y="1246993"/>
                <a:ext cx="8640000" cy="3002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1" name="テキスト ボックス 10">
                <a:extLst>
                  <a:ext uri="{FF2B5EF4-FFF2-40B4-BE49-F238E27FC236}">
                    <a16:creationId xmlns:a16="http://schemas.microsoft.com/office/drawing/2014/main" id="{8D8D43CD-76CA-4E8A-AD10-2B6E911B6E5B}"/>
                  </a:ext>
                </a:extLst>
              </p:cNvPr>
              <p:cNvSpPr txBox="1"/>
              <p:nvPr/>
            </p:nvSpPr>
            <p:spPr>
              <a:xfrm>
                <a:off x="300815" y="1246993"/>
                <a:ext cx="6353556"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rPr>
                  <a:t>徳島市立小学校及び中学校管理規則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8" name="テキスト ボックス 7">
              <a:extLst>
                <a:ext uri="{FF2B5EF4-FFF2-40B4-BE49-F238E27FC236}">
                  <a16:creationId xmlns:a16="http://schemas.microsoft.com/office/drawing/2014/main" id="{381D9C67-E4DA-487E-8D3A-91AA4974FD5A}"/>
                </a:ext>
              </a:extLst>
            </p:cNvPr>
            <p:cNvSpPr txBox="1"/>
            <p:nvPr/>
          </p:nvSpPr>
          <p:spPr>
            <a:xfrm>
              <a:off x="405088" y="1653326"/>
              <a:ext cx="8460000" cy="2492990"/>
            </a:xfrm>
            <a:prstGeom prst="rect">
              <a:avLst/>
            </a:prstGeom>
            <a:noFill/>
          </p:spPr>
          <p:txBody>
            <a:bodyPr wrap="square" rtlCol="0">
              <a:spAutoFit/>
            </a:bodyPr>
            <a:lstStyle/>
            <a:p>
              <a:pPr algn="just">
                <a:lnSpc>
                  <a:spcPct val="130000"/>
                </a:lnSpc>
              </a:pPr>
              <a:r>
                <a:rPr lang="ja-JP" altLang="en-US" sz="2000" dirty="0">
                  <a:latin typeface="+mn-ea"/>
                </a:rPr>
                <a:t>第</a:t>
              </a:r>
              <a:r>
                <a:rPr lang="en-US" altLang="ja-JP" sz="2000" dirty="0">
                  <a:latin typeface="+mn-ea"/>
                </a:rPr>
                <a:t>9</a:t>
              </a:r>
              <a:r>
                <a:rPr lang="ja-JP" altLang="en-US" sz="2000" dirty="0">
                  <a:latin typeface="+mn-ea"/>
                </a:rPr>
                <a:t>条の</a:t>
              </a:r>
              <a:r>
                <a:rPr lang="en-US" altLang="ja-JP" sz="2000" dirty="0">
                  <a:latin typeface="+mn-ea"/>
                </a:rPr>
                <a:t>11(</a:t>
              </a:r>
              <a:r>
                <a:rPr lang="ja-JP" altLang="en-US" sz="2000" dirty="0">
                  <a:latin typeface="+mn-ea"/>
                </a:rPr>
                <a:t>職員会議</a:t>
              </a:r>
              <a:r>
                <a:rPr lang="en-US" altLang="ja-JP" sz="2000" dirty="0">
                  <a:latin typeface="+mn-ea"/>
                </a:rPr>
                <a:t>)</a:t>
              </a:r>
            </a:p>
            <a:p>
              <a:pPr algn="just">
                <a:lnSpc>
                  <a:spcPct val="130000"/>
                </a:lnSpc>
              </a:pPr>
              <a:r>
                <a:rPr lang="ja-JP" altLang="en-US" sz="2000" dirty="0">
                  <a:latin typeface="+mn-ea"/>
                </a:rPr>
                <a:t>　学校に，校長の職務の円滑な執行に資するため，職員会議を置くことができる。</a:t>
              </a:r>
            </a:p>
            <a:p>
              <a:pPr algn="just">
                <a:lnSpc>
                  <a:spcPct val="130000"/>
                </a:lnSpc>
              </a:pPr>
              <a:r>
                <a:rPr lang="en-US" altLang="ja-JP" sz="2000" dirty="0">
                  <a:latin typeface="+mn-ea"/>
                </a:rPr>
                <a:t>2</a:t>
              </a:r>
              <a:r>
                <a:rPr lang="ja-JP" altLang="en-US" sz="2000" dirty="0">
                  <a:latin typeface="+mn-ea"/>
                </a:rPr>
                <a:t>　職員会議においては，校務に関する事項について職員間の意思疎通，共通理解の促進，職員の意見交換等を行う。</a:t>
              </a:r>
            </a:p>
            <a:p>
              <a:pPr algn="just">
                <a:lnSpc>
                  <a:spcPct val="130000"/>
                </a:lnSpc>
              </a:pPr>
              <a:r>
                <a:rPr lang="en-US" altLang="ja-JP" sz="2000" dirty="0">
                  <a:latin typeface="+mn-ea"/>
                </a:rPr>
                <a:t>3</a:t>
              </a:r>
              <a:r>
                <a:rPr lang="ja-JP" altLang="en-US" sz="2000" dirty="0">
                  <a:latin typeface="+mn-ea"/>
                </a:rPr>
                <a:t>　職員会議は，校長が招集し，主宰する。</a:t>
              </a:r>
            </a:p>
          </p:txBody>
        </p:sp>
      </p:grpSp>
    </p:spTree>
    <p:extLst>
      <p:ext uri="{BB962C8B-B14F-4D97-AF65-F5344CB8AC3E}">
        <p14:creationId xmlns:p14="http://schemas.microsoft.com/office/powerpoint/2010/main" val="24430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６　学校事務の管理</a:t>
            </a:r>
          </a:p>
        </p:txBody>
      </p:sp>
      <p:grpSp>
        <p:nvGrpSpPr>
          <p:cNvPr id="6" name="グループ化 5">
            <a:extLst>
              <a:ext uri="{FF2B5EF4-FFF2-40B4-BE49-F238E27FC236}">
                <a16:creationId xmlns:a16="http://schemas.microsoft.com/office/drawing/2014/main" id="{82DD57E2-F47B-44AA-80C8-CFEC990DC318}"/>
              </a:ext>
            </a:extLst>
          </p:cNvPr>
          <p:cNvGrpSpPr/>
          <p:nvPr/>
        </p:nvGrpSpPr>
        <p:grpSpPr>
          <a:xfrm>
            <a:off x="251430" y="576447"/>
            <a:ext cx="8640000" cy="5500796"/>
            <a:chOff x="315088" y="1246993"/>
            <a:chExt cx="8640000" cy="5500796"/>
          </a:xfrm>
        </p:grpSpPr>
        <p:grpSp>
          <p:nvGrpSpPr>
            <p:cNvPr id="7" name="グループ化 6">
              <a:extLst>
                <a:ext uri="{FF2B5EF4-FFF2-40B4-BE49-F238E27FC236}">
                  <a16:creationId xmlns:a16="http://schemas.microsoft.com/office/drawing/2014/main" id="{56955ECA-C143-426E-B865-1F0BC4C994DA}"/>
                </a:ext>
              </a:extLst>
            </p:cNvPr>
            <p:cNvGrpSpPr/>
            <p:nvPr/>
          </p:nvGrpSpPr>
          <p:grpSpPr>
            <a:xfrm>
              <a:off x="315088" y="1246993"/>
              <a:ext cx="8640000" cy="5500796"/>
              <a:chOff x="300815" y="1246993"/>
              <a:chExt cx="8640000" cy="5500796"/>
            </a:xfrm>
          </p:grpSpPr>
          <p:sp>
            <p:nvSpPr>
              <p:cNvPr id="9" name="角丸四角形 3">
                <a:extLst>
                  <a:ext uri="{FF2B5EF4-FFF2-40B4-BE49-F238E27FC236}">
                    <a16:creationId xmlns:a16="http://schemas.microsoft.com/office/drawing/2014/main" id="{CDD48B48-4C8E-43B5-A34D-9DC68775B744}"/>
                  </a:ext>
                </a:extLst>
              </p:cNvPr>
              <p:cNvSpPr/>
              <p:nvPr/>
            </p:nvSpPr>
            <p:spPr>
              <a:xfrm>
                <a:off x="300815" y="1246993"/>
                <a:ext cx="8640000" cy="5500796"/>
              </a:xfrm>
              <a:prstGeom prst="roundRect">
                <a:avLst>
                  <a:gd name="adj" fmla="val 41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1" name="テキスト ボックス 10">
                <a:extLst>
                  <a:ext uri="{FF2B5EF4-FFF2-40B4-BE49-F238E27FC236}">
                    <a16:creationId xmlns:a16="http://schemas.microsoft.com/office/drawing/2014/main" id="{8D8D43CD-76CA-4E8A-AD10-2B6E911B6E5B}"/>
                  </a:ext>
                </a:extLst>
              </p:cNvPr>
              <p:cNvSpPr txBox="1"/>
              <p:nvPr/>
            </p:nvSpPr>
            <p:spPr>
              <a:xfrm>
                <a:off x="300815" y="1246993"/>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rPr>
                  <a:t>学校教育法施行規則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8" name="テキスト ボックス 7">
              <a:extLst>
                <a:ext uri="{FF2B5EF4-FFF2-40B4-BE49-F238E27FC236}">
                  <a16:creationId xmlns:a16="http://schemas.microsoft.com/office/drawing/2014/main" id="{381D9C67-E4DA-487E-8D3A-91AA4974FD5A}"/>
                </a:ext>
              </a:extLst>
            </p:cNvPr>
            <p:cNvSpPr txBox="1"/>
            <p:nvPr/>
          </p:nvSpPr>
          <p:spPr>
            <a:xfrm>
              <a:off x="405088" y="1785747"/>
              <a:ext cx="8460000" cy="4870564"/>
            </a:xfrm>
            <a:prstGeom prst="rect">
              <a:avLst/>
            </a:prstGeom>
            <a:noFill/>
          </p:spPr>
          <p:txBody>
            <a:bodyPr wrap="square" rtlCol="0">
              <a:spAutoFit/>
            </a:bodyPr>
            <a:lstStyle/>
            <a:p>
              <a:pPr algn="just">
                <a:lnSpc>
                  <a:spcPct val="130000"/>
                </a:lnSpc>
              </a:pPr>
              <a:r>
                <a:rPr lang="ja-JP" altLang="en-US" sz="2000" dirty="0">
                  <a:latin typeface="+mn-ea"/>
                </a:rPr>
                <a:t>第二十四条</a:t>
              </a:r>
            </a:p>
            <a:p>
              <a:pPr algn="just">
                <a:lnSpc>
                  <a:spcPct val="130000"/>
                </a:lnSpc>
              </a:pPr>
              <a:r>
                <a:rPr lang="ja-JP" altLang="en-US" sz="2000" dirty="0">
                  <a:latin typeface="+mn-ea"/>
                </a:rPr>
                <a:t>　</a:t>
              </a:r>
              <a:r>
                <a:rPr lang="ja-JP" altLang="en-US" sz="2000" b="1" u="sng" dirty="0">
                  <a:solidFill>
                    <a:srgbClr val="FF0000"/>
                  </a:solidFill>
                  <a:latin typeface="+mn-ea"/>
                </a:rPr>
                <a:t>校長は</a:t>
              </a:r>
              <a:r>
                <a:rPr lang="ja-JP" altLang="en-US" sz="2000" dirty="0">
                  <a:latin typeface="+mn-ea"/>
                </a:rPr>
                <a:t>，その学校に在学する児童等の</a:t>
              </a:r>
              <a:r>
                <a:rPr lang="ja-JP" altLang="en-US" sz="2000" b="1" u="sng" dirty="0">
                  <a:solidFill>
                    <a:srgbClr val="FF0000"/>
                  </a:solidFill>
                  <a:latin typeface="+mn-ea"/>
                </a:rPr>
                <a:t>指導要録</a:t>
              </a:r>
              <a:r>
                <a:rPr lang="ja-JP" altLang="en-US" sz="2000" dirty="0">
                  <a:latin typeface="+mn-ea"/>
                </a:rPr>
                <a:t>（学校教育法施行令第三十一条に規定する児童等の学習及び健康の状況を記録した書類の原本をいう。以下同じ。）</a:t>
              </a:r>
              <a:r>
                <a:rPr lang="ja-JP" altLang="en-US" sz="2000" b="1" u="sng" dirty="0">
                  <a:solidFill>
                    <a:srgbClr val="FF0000"/>
                  </a:solidFill>
                  <a:latin typeface="+mn-ea"/>
                </a:rPr>
                <a:t>を作成しなければならない</a:t>
              </a:r>
              <a:r>
                <a:rPr lang="ja-JP" altLang="en-US" sz="2000" dirty="0">
                  <a:latin typeface="+mn-ea"/>
                </a:rPr>
                <a:t>。</a:t>
              </a:r>
            </a:p>
            <a:p>
              <a:pPr algn="just">
                <a:lnSpc>
                  <a:spcPct val="130000"/>
                </a:lnSpc>
              </a:pPr>
              <a:r>
                <a:rPr lang="ja-JP" altLang="en-US" sz="2000" dirty="0">
                  <a:latin typeface="+mn-ea"/>
                </a:rPr>
                <a:t>②　校長は，児童等が進学した場合においては，その作成に係る当該児童等の指導要録の抄本又は写しを作成し，これを進学先の校長に送付しなければならない。</a:t>
              </a:r>
            </a:p>
            <a:p>
              <a:pPr algn="just">
                <a:lnSpc>
                  <a:spcPct val="130000"/>
                </a:lnSpc>
              </a:pPr>
              <a:r>
                <a:rPr lang="ja-JP" altLang="en-US" sz="2000" dirty="0">
                  <a:latin typeface="+mn-ea"/>
                </a:rPr>
                <a:t>③　校長は，児童等が転学した場合においては，その作成に係る当該児童等の指導要録の写しを作成し，その写し（転学してきた児童等については転学により送付を受けた指導要録の写しを含む。）及び前項の抄本又は写しを転学先の校長，保育所の長又は認定こども園の長に送付しなければならない。</a:t>
              </a:r>
            </a:p>
          </p:txBody>
        </p:sp>
      </p:grpSp>
    </p:spTree>
    <p:extLst>
      <p:ext uri="{BB962C8B-B14F-4D97-AF65-F5344CB8AC3E}">
        <p14:creationId xmlns:p14="http://schemas.microsoft.com/office/powerpoint/2010/main" val="2137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６　学校事務の管理</a:t>
            </a:r>
          </a:p>
        </p:txBody>
      </p:sp>
      <p:grpSp>
        <p:nvGrpSpPr>
          <p:cNvPr id="6" name="グループ化 5">
            <a:extLst>
              <a:ext uri="{FF2B5EF4-FFF2-40B4-BE49-F238E27FC236}">
                <a16:creationId xmlns:a16="http://schemas.microsoft.com/office/drawing/2014/main" id="{82DD57E2-F47B-44AA-80C8-CFEC990DC318}"/>
              </a:ext>
            </a:extLst>
          </p:cNvPr>
          <p:cNvGrpSpPr/>
          <p:nvPr/>
        </p:nvGrpSpPr>
        <p:grpSpPr>
          <a:xfrm>
            <a:off x="251430" y="576447"/>
            <a:ext cx="8640000" cy="1941670"/>
            <a:chOff x="315088" y="1246993"/>
            <a:chExt cx="8640000" cy="1941670"/>
          </a:xfrm>
        </p:grpSpPr>
        <p:grpSp>
          <p:nvGrpSpPr>
            <p:cNvPr id="7" name="グループ化 6">
              <a:extLst>
                <a:ext uri="{FF2B5EF4-FFF2-40B4-BE49-F238E27FC236}">
                  <a16:creationId xmlns:a16="http://schemas.microsoft.com/office/drawing/2014/main" id="{56955ECA-C143-426E-B865-1F0BC4C994DA}"/>
                </a:ext>
              </a:extLst>
            </p:cNvPr>
            <p:cNvGrpSpPr/>
            <p:nvPr/>
          </p:nvGrpSpPr>
          <p:grpSpPr>
            <a:xfrm>
              <a:off x="315088" y="1246993"/>
              <a:ext cx="8640000" cy="1941670"/>
              <a:chOff x="300815" y="1246993"/>
              <a:chExt cx="8640000" cy="1941670"/>
            </a:xfrm>
          </p:grpSpPr>
          <p:sp>
            <p:nvSpPr>
              <p:cNvPr id="9" name="角丸四角形 3">
                <a:extLst>
                  <a:ext uri="{FF2B5EF4-FFF2-40B4-BE49-F238E27FC236}">
                    <a16:creationId xmlns:a16="http://schemas.microsoft.com/office/drawing/2014/main" id="{CDD48B48-4C8E-43B5-A34D-9DC68775B744}"/>
                  </a:ext>
                </a:extLst>
              </p:cNvPr>
              <p:cNvSpPr/>
              <p:nvPr/>
            </p:nvSpPr>
            <p:spPr>
              <a:xfrm>
                <a:off x="300815" y="1246993"/>
                <a:ext cx="8640000" cy="1941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1" name="テキスト ボックス 10">
                <a:extLst>
                  <a:ext uri="{FF2B5EF4-FFF2-40B4-BE49-F238E27FC236}">
                    <a16:creationId xmlns:a16="http://schemas.microsoft.com/office/drawing/2014/main" id="{8D8D43CD-76CA-4E8A-AD10-2B6E911B6E5B}"/>
                  </a:ext>
                </a:extLst>
              </p:cNvPr>
              <p:cNvSpPr txBox="1"/>
              <p:nvPr/>
            </p:nvSpPr>
            <p:spPr>
              <a:xfrm>
                <a:off x="300815" y="1246993"/>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rPr>
                  <a:t>学校教育法施行規則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8" name="テキスト ボックス 7">
              <a:extLst>
                <a:ext uri="{FF2B5EF4-FFF2-40B4-BE49-F238E27FC236}">
                  <a16:creationId xmlns:a16="http://schemas.microsoft.com/office/drawing/2014/main" id="{381D9C67-E4DA-487E-8D3A-91AA4974FD5A}"/>
                </a:ext>
              </a:extLst>
            </p:cNvPr>
            <p:cNvSpPr txBox="1"/>
            <p:nvPr/>
          </p:nvSpPr>
          <p:spPr>
            <a:xfrm>
              <a:off x="405088" y="1653326"/>
              <a:ext cx="8460000" cy="1292662"/>
            </a:xfrm>
            <a:prstGeom prst="rect">
              <a:avLst/>
            </a:prstGeom>
            <a:noFill/>
          </p:spPr>
          <p:txBody>
            <a:bodyPr wrap="square" rtlCol="0">
              <a:spAutoFit/>
            </a:bodyPr>
            <a:lstStyle/>
            <a:p>
              <a:pPr algn="just">
                <a:lnSpc>
                  <a:spcPct val="130000"/>
                </a:lnSpc>
              </a:pPr>
              <a:r>
                <a:rPr lang="ja-JP" altLang="en-US" sz="2000" dirty="0">
                  <a:latin typeface="+mn-ea"/>
                </a:rPr>
                <a:t>第二十五条</a:t>
              </a:r>
            </a:p>
            <a:p>
              <a:pPr algn="just">
                <a:lnSpc>
                  <a:spcPct val="130000"/>
                </a:lnSpc>
              </a:pPr>
              <a:r>
                <a:rPr lang="ja-JP" altLang="en-US" sz="2000" dirty="0">
                  <a:latin typeface="+mn-ea"/>
                </a:rPr>
                <a:t>　</a:t>
              </a:r>
              <a:r>
                <a:rPr lang="ja-JP" altLang="en-US" sz="2000" b="1" u="sng" dirty="0">
                  <a:solidFill>
                    <a:srgbClr val="FF0000"/>
                  </a:solidFill>
                  <a:latin typeface="+mn-ea"/>
                </a:rPr>
                <a:t>校長</a:t>
              </a:r>
              <a:r>
                <a:rPr lang="ja-JP" altLang="en-US" sz="2000" dirty="0">
                  <a:latin typeface="+mn-ea"/>
                </a:rPr>
                <a:t>（学長を除く。）</a:t>
              </a:r>
              <a:r>
                <a:rPr lang="ja-JP" altLang="en-US" sz="2000" b="1" u="sng" dirty="0">
                  <a:solidFill>
                    <a:srgbClr val="FF0000"/>
                  </a:solidFill>
                  <a:latin typeface="+mn-ea"/>
                </a:rPr>
                <a:t>は</a:t>
              </a:r>
              <a:r>
                <a:rPr lang="ja-JP" altLang="en-US" sz="2000" dirty="0">
                  <a:latin typeface="+mn-ea"/>
                </a:rPr>
                <a:t>，当該学校に在学する児童等について</a:t>
              </a:r>
              <a:r>
                <a:rPr lang="ja-JP" altLang="en-US" sz="2000" b="1" u="sng" dirty="0">
                  <a:solidFill>
                    <a:srgbClr val="FF0000"/>
                  </a:solidFill>
                  <a:latin typeface="+mn-ea"/>
                </a:rPr>
                <a:t>出席簿を作成しなければならない</a:t>
              </a:r>
              <a:r>
                <a:rPr lang="ja-JP" altLang="en-US" sz="2000" dirty="0">
                  <a:latin typeface="+mn-ea"/>
                </a:rPr>
                <a:t>。</a:t>
              </a:r>
            </a:p>
          </p:txBody>
        </p:sp>
      </p:grpSp>
    </p:spTree>
    <p:extLst>
      <p:ext uri="{BB962C8B-B14F-4D97-AF65-F5344CB8AC3E}">
        <p14:creationId xmlns:p14="http://schemas.microsoft.com/office/powerpoint/2010/main" val="345014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６　学校事務の管理</a:t>
            </a:r>
          </a:p>
        </p:txBody>
      </p:sp>
      <p:grpSp>
        <p:nvGrpSpPr>
          <p:cNvPr id="6" name="グループ化 5">
            <a:extLst>
              <a:ext uri="{FF2B5EF4-FFF2-40B4-BE49-F238E27FC236}">
                <a16:creationId xmlns:a16="http://schemas.microsoft.com/office/drawing/2014/main" id="{82DD57E2-F47B-44AA-80C8-CFEC990DC318}"/>
              </a:ext>
            </a:extLst>
          </p:cNvPr>
          <p:cNvGrpSpPr/>
          <p:nvPr/>
        </p:nvGrpSpPr>
        <p:grpSpPr>
          <a:xfrm>
            <a:off x="251430" y="533583"/>
            <a:ext cx="8640000" cy="6239468"/>
            <a:chOff x="315088" y="1204129"/>
            <a:chExt cx="8640000" cy="6239468"/>
          </a:xfrm>
        </p:grpSpPr>
        <p:grpSp>
          <p:nvGrpSpPr>
            <p:cNvPr id="7" name="グループ化 6">
              <a:extLst>
                <a:ext uri="{FF2B5EF4-FFF2-40B4-BE49-F238E27FC236}">
                  <a16:creationId xmlns:a16="http://schemas.microsoft.com/office/drawing/2014/main" id="{56955ECA-C143-426E-B865-1F0BC4C994DA}"/>
                </a:ext>
              </a:extLst>
            </p:cNvPr>
            <p:cNvGrpSpPr/>
            <p:nvPr/>
          </p:nvGrpSpPr>
          <p:grpSpPr>
            <a:xfrm>
              <a:off x="315088" y="1204129"/>
              <a:ext cx="8640000" cy="6239468"/>
              <a:chOff x="300815" y="1204129"/>
              <a:chExt cx="8640000" cy="6239468"/>
            </a:xfrm>
          </p:grpSpPr>
          <p:sp>
            <p:nvSpPr>
              <p:cNvPr id="9" name="角丸四角形 3">
                <a:extLst>
                  <a:ext uri="{FF2B5EF4-FFF2-40B4-BE49-F238E27FC236}">
                    <a16:creationId xmlns:a16="http://schemas.microsoft.com/office/drawing/2014/main" id="{CDD48B48-4C8E-43B5-A34D-9DC68775B744}"/>
                  </a:ext>
                </a:extLst>
              </p:cNvPr>
              <p:cNvSpPr/>
              <p:nvPr/>
            </p:nvSpPr>
            <p:spPr>
              <a:xfrm>
                <a:off x="300815" y="1204129"/>
                <a:ext cx="8640000" cy="6239468"/>
              </a:xfrm>
              <a:prstGeom prst="roundRect">
                <a:avLst>
                  <a:gd name="adj"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1" name="テキスト ボックス 10">
                <a:extLst>
                  <a:ext uri="{FF2B5EF4-FFF2-40B4-BE49-F238E27FC236}">
                    <a16:creationId xmlns:a16="http://schemas.microsoft.com/office/drawing/2014/main" id="{8D8D43CD-76CA-4E8A-AD10-2B6E911B6E5B}"/>
                  </a:ext>
                </a:extLst>
              </p:cNvPr>
              <p:cNvSpPr txBox="1"/>
              <p:nvPr/>
            </p:nvSpPr>
            <p:spPr>
              <a:xfrm>
                <a:off x="300815" y="1204129"/>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ja-JP" sz="2400" b="1" dirty="0">
                    <a:solidFill>
                      <a:srgbClr val="FF0000"/>
                    </a:solidFill>
                  </a:rPr>
                  <a:t>学校教育法施行規則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8" name="テキスト ボックス 7">
              <a:extLst>
                <a:ext uri="{FF2B5EF4-FFF2-40B4-BE49-F238E27FC236}">
                  <a16:creationId xmlns:a16="http://schemas.microsoft.com/office/drawing/2014/main" id="{381D9C67-E4DA-487E-8D3A-91AA4974FD5A}"/>
                </a:ext>
              </a:extLst>
            </p:cNvPr>
            <p:cNvSpPr txBox="1"/>
            <p:nvPr/>
          </p:nvSpPr>
          <p:spPr>
            <a:xfrm>
              <a:off x="405088" y="1610462"/>
              <a:ext cx="8460000" cy="5833135"/>
            </a:xfrm>
            <a:prstGeom prst="rect">
              <a:avLst/>
            </a:prstGeom>
            <a:noFill/>
          </p:spPr>
          <p:txBody>
            <a:bodyPr wrap="square" rtlCol="0">
              <a:spAutoFit/>
            </a:bodyPr>
            <a:lstStyle/>
            <a:p>
              <a:pPr algn="just">
                <a:lnSpc>
                  <a:spcPct val="130000"/>
                </a:lnSpc>
              </a:pPr>
              <a:r>
                <a:rPr lang="ja-JP" altLang="en-US" dirty="0">
                  <a:latin typeface="+mn-ea"/>
                </a:rPr>
                <a:t>第二十八条</a:t>
              </a:r>
            </a:p>
            <a:p>
              <a:pPr algn="just">
                <a:lnSpc>
                  <a:spcPct val="130000"/>
                </a:lnSpc>
              </a:pPr>
              <a:r>
                <a:rPr lang="ja-JP" altLang="en-US" dirty="0">
                  <a:latin typeface="+mn-ea"/>
                </a:rPr>
                <a:t>　学校において備えなければならない表簿は，概ね次のとおりとする。</a:t>
              </a:r>
            </a:p>
            <a:p>
              <a:pPr algn="just">
                <a:lnSpc>
                  <a:spcPct val="130000"/>
                </a:lnSpc>
              </a:pPr>
              <a:r>
                <a:rPr lang="ja-JP" altLang="en-US" dirty="0">
                  <a:latin typeface="+mn-ea"/>
                </a:rPr>
                <a:t>一　学校に関係のある法令</a:t>
              </a:r>
            </a:p>
            <a:p>
              <a:pPr algn="just">
                <a:lnSpc>
                  <a:spcPct val="130000"/>
                </a:lnSpc>
              </a:pPr>
              <a:r>
                <a:rPr lang="ja-JP" altLang="en-US" dirty="0">
                  <a:latin typeface="+mn-ea"/>
                </a:rPr>
                <a:t>二　学則，日課表，教科用図書配当表，学校医執務記録簿，学校歯科医執務記録簿，学校薬剤師執務記録簿及び学校日誌</a:t>
              </a:r>
            </a:p>
            <a:p>
              <a:pPr algn="just">
                <a:lnSpc>
                  <a:spcPct val="130000"/>
                </a:lnSpc>
              </a:pPr>
              <a:r>
                <a:rPr lang="ja-JP" altLang="en-US" dirty="0">
                  <a:latin typeface="+mn-ea"/>
                </a:rPr>
                <a:t>三　職員の名簿，履歴書，出勤簿並びに担任学級，担任の教科又は科目及び時間表</a:t>
              </a:r>
            </a:p>
            <a:p>
              <a:pPr algn="just">
                <a:lnSpc>
                  <a:spcPct val="130000"/>
                </a:lnSpc>
              </a:pPr>
              <a:r>
                <a:rPr lang="ja-JP" altLang="en-US" dirty="0">
                  <a:latin typeface="+mn-ea"/>
                </a:rPr>
                <a:t>四　指導要録，その写し及び抄本並びに出席簿及び健康診断に関する表簿</a:t>
              </a:r>
            </a:p>
            <a:p>
              <a:pPr algn="just">
                <a:lnSpc>
                  <a:spcPct val="130000"/>
                </a:lnSpc>
              </a:pPr>
              <a:r>
                <a:rPr lang="ja-JP" altLang="en-US" dirty="0">
                  <a:latin typeface="+mn-ea"/>
                </a:rPr>
                <a:t>五　入学者の選抜及び成績考査に関する表簿</a:t>
              </a:r>
            </a:p>
            <a:p>
              <a:pPr algn="just">
                <a:lnSpc>
                  <a:spcPct val="130000"/>
                </a:lnSpc>
              </a:pPr>
              <a:r>
                <a:rPr lang="ja-JP" altLang="en-US" dirty="0">
                  <a:latin typeface="+mn-ea"/>
                </a:rPr>
                <a:t>六　資産原簿，出納簿及び経費の予算決算についての帳簿並びに図書機械器具，標本，模型等の教具の目録</a:t>
              </a:r>
            </a:p>
            <a:p>
              <a:pPr algn="just">
                <a:lnSpc>
                  <a:spcPct val="130000"/>
                </a:lnSpc>
              </a:pPr>
              <a:r>
                <a:rPr lang="ja-JP" altLang="en-US" dirty="0">
                  <a:latin typeface="+mn-ea"/>
                </a:rPr>
                <a:t>七　往復文書処理簿</a:t>
              </a:r>
            </a:p>
            <a:p>
              <a:pPr algn="just">
                <a:lnSpc>
                  <a:spcPct val="130000"/>
                </a:lnSpc>
              </a:pPr>
              <a:r>
                <a:rPr lang="ja-JP" altLang="en-US" dirty="0">
                  <a:latin typeface="+mn-ea"/>
                </a:rPr>
                <a:t>○２　前項の表簿（第二十四条第二項の抄本又は写しを除く。）は，別に定めるもののほか，五年間保存しなければならない。ただし，指導要録及びその写しのうち入学，卒業等の学籍に関する記録については，その保存期間は，二十年間とする。</a:t>
              </a:r>
            </a:p>
          </p:txBody>
        </p:sp>
      </p:grpSp>
    </p:spTree>
    <p:extLst>
      <p:ext uri="{BB962C8B-B14F-4D97-AF65-F5344CB8AC3E}">
        <p14:creationId xmlns:p14="http://schemas.microsoft.com/office/powerpoint/2010/main" val="360955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６　学校事務の管理</a:t>
            </a:r>
          </a:p>
        </p:txBody>
      </p:sp>
      <p:grpSp>
        <p:nvGrpSpPr>
          <p:cNvPr id="6" name="グループ化 5">
            <a:extLst>
              <a:ext uri="{FF2B5EF4-FFF2-40B4-BE49-F238E27FC236}">
                <a16:creationId xmlns:a16="http://schemas.microsoft.com/office/drawing/2014/main" id="{82DD57E2-F47B-44AA-80C8-CFEC990DC318}"/>
              </a:ext>
            </a:extLst>
          </p:cNvPr>
          <p:cNvGrpSpPr/>
          <p:nvPr/>
        </p:nvGrpSpPr>
        <p:grpSpPr>
          <a:xfrm>
            <a:off x="251429" y="576446"/>
            <a:ext cx="8640001" cy="3676460"/>
            <a:chOff x="315087" y="1246992"/>
            <a:chExt cx="8640001" cy="3676460"/>
          </a:xfrm>
        </p:grpSpPr>
        <p:grpSp>
          <p:nvGrpSpPr>
            <p:cNvPr id="7" name="グループ化 6">
              <a:extLst>
                <a:ext uri="{FF2B5EF4-FFF2-40B4-BE49-F238E27FC236}">
                  <a16:creationId xmlns:a16="http://schemas.microsoft.com/office/drawing/2014/main" id="{56955ECA-C143-426E-B865-1F0BC4C994DA}"/>
                </a:ext>
              </a:extLst>
            </p:cNvPr>
            <p:cNvGrpSpPr/>
            <p:nvPr/>
          </p:nvGrpSpPr>
          <p:grpSpPr>
            <a:xfrm>
              <a:off x="315087" y="1246992"/>
              <a:ext cx="8640001" cy="3676459"/>
              <a:chOff x="300814" y="1246992"/>
              <a:chExt cx="8640001" cy="3676459"/>
            </a:xfrm>
          </p:grpSpPr>
          <p:sp>
            <p:nvSpPr>
              <p:cNvPr id="9" name="角丸四角形 3">
                <a:extLst>
                  <a:ext uri="{FF2B5EF4-FFF2-40B4-BE49-F238E27FC236}">
                    <a16:creationId xmlns:a16="http://schemas.microsoft.com/office/drawing/2014/main" id="{CDD48B48-4C8E-43B5-A34D-9DC68775B744}"/>
                  </a:ext>
                </a:extLst>
              </p:cNvPr>
              <p:cNvSpPr/>
              <p:nvPr/>
            </p:nvSpPr>
            <p:spPr>
              <a:xfrm>
                <a:off x="300815" y="1246992"/>
                <a:ext cx="8640000" cy="3676459"/>
              </a:xfrm>
              <a:prstGeom prst="roundRect">
                <a:avLst>
                  <a:gd name="adj" fmla="val 77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1" name="テキスト ボックス 10">
                <a:extLst>
                  <a:ext uri="{FF2B5EF4-FFF2-40B4-BE49-F238E27FC236}">
                    <a16:creationId xmlns:a16="http://schemas.microsoft.com/office/drawing/2014/main" id="{8D8D43CD-76CA-4E8A-AD10-2B6E911B6E5B}"/>
                  </a:ext>
                </a:extLst>
              </p:cNvPr>
              <p:cNvSpPr txBox="1"/>
              <p:nvPr/>
            </p:nvSpPr>
            <p:spPr>
              <a:xfrm>
                <a:off x="300814" y="1246993"/>
                <a:ext cx="6641739"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rPr>
                  <a:t>徳島市立小学校及び中学校管理規則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8" name="テキスト ボックス 7">
              <a:extLst>
                <a:ext uri="{FF2B5EF4-FFF2-40B4-BE49-F238E27FC236}">
                  <a16:creationId xmlns:a16="http://schemas.microsoft.com/office/drawing/2014/main" id="{381D9C67-E4DA-487E-8D3A-91AA4974FD5A}"/>
                </a:ext>
              </a:extLst>
            </p:cNvPr>
            <p:cNvSpPr txBox="1"/>
            <p:nvPr/>
          </p:nvSpPr>
          <p:spPr>
            <a:xfrm>
              <a:off x="405088" y="1653326"/>
              <a:ext cx="8460000" cy="3270126"/>
            </a:xfrm>
            <a:prstGeom prst="rect">
              <a:avLst/>
            </a:prstGeom>
            <a:noFill/>
          </p:spPr>
          <p:txBody>
            <a:bodyPr wrap="square" rtlCol="0">
              <a:spAutoFit/>
            </a:bodyPr>
            <a:lstStyle/>
            <a:p>
              <a:pPr algn="just">
                <a:lnSpc>
                  <a:spcPct val="130000"/>
                </a:lnSpc>
              </a:pPr>
              <a:r>
                <a:rPr lang="ja-JP" altLang="en-US" sz="2000" dirty="0">
                  <a:latin typeface="+mn-ea"/>
                </a:rPr>
                <a:t>第</a:t>
              </a:r>
              <a:r>
                <a:rPr lang="en-US" altLang="ja-JP" sz="2000" dirty="0">
                  <a:latin typeface="+mn-ea"/>
                </a:rPr>
                <a:t>16</a:t>
              </a:r>
              <a:r>
                <a:rPr lang="ja-JP" altLang="en-US" sz="2000" dirty="0">
                  <a:latin typeface="+mn-ea"/>
                </a:rPr>
                <a:t>条</a:t>
              </a:r>
              <a:r>
                <a:rPr lang="en-US" altLang="ja-JP" sz="2000" dirty="0">
                  <a:latin typeface="+mn-ea"/>
                </a:rPr>
                <a:t>(</a:t>
              </a:r>
              <a:r>
                <a:rPr lang="ja-JP" altLang="en-US" sz="2000" dirty="0">
                  <a:latin typeface="+mn-ea"/>
                </a:rPr>
                <a:t>施設台帳等</a:t>
              </a:r>
              <a:r>
                <a:rPr lang="en-US" altLang="ja-JP" sz="2000" dirty="0">
                  <a:latin typeface="+mn-ea"/>
                </a:rPr>
                <a:t>)</a:t>
              </a:r>
            </a:p>
            <a:p>
              <a:pPr algn="just">
                <a:lnSpc>
                  <a:spcPct val="130000"/>
                </a:lnSpc>
              </a:pPr>
              <a:r>
                <a:rPr lang="ja-JP" altLang="en-US" sz="2000" dirty="0">
                  <a:latin typeface="+mn-ea"/>
                </a:rPr>
                <a:t>　校長は，その管理する施設・設備については台帳を，備品については受払簿をそれぞれ調整しなければならない。</a:t>
              </a:r>
            </a:p>
            <a:p>
              <a:pPr algn="just">
                <a:lnSpc>
                  <a:spcPct val="130000"/>
                </a:lnSpc>
              </a:pPr>
              <a:r>
                <a:rPr lang="ja-JP" altLang="en-US" sz="2000" dirty="0">
                  <a:latin typeface="+mn-ea"/>
                </a:rPr>
                <a:t>第</a:t>
              </a:r>
              <a:r>
                <a:rPr lang="en-US" altLang="ja-JP" sz="2000" dirty="0">
                  <a:latin typeface="+mn-ea"/>
                </a:rPr>
                <a:t>18</a:t>
              </a:r>
              <a:r>
                <a:rPr lang="ja-JP" altLang="en-US" sz="2000" dirty="0">
                  <a:latin typeface="+mn-ea"/>
                </a:rPr>
                <a:t>条の</a:t>
              </a:r>
              <a:r>
                <a:rPr lang="en-US" altLang="ja-JP" sz="2000" dirty="0">
                  <a:latin typeface="+mn-ea"/>
                </a:rPr>
                <a:t>2(</a:t>
              </a:r>
              <a:r>
                <a:rPr lang="ja-JP" altLang="en-US" sz="2000" dirty="0">
                  <a:latin typeface="+mn-ea"/>
                </a:rPr>
                <a:t>学校備付表簿</a:t>
              </a:r>
              <a:r>
                <a:rPr lang="en-US" altLang="ja-JP" sz="2000" dirty="0">
                  <a:latin typeface="+mn-ea"/>
                </a:rPr>
                <a:t>)</a:t>
              </a:r>
            </a:p>
            <a:p>
              <a:pPr algn="just">
                <a:lnSpc>
                  <a:spcPct val="130000"/>
                </a:lnSpc>
              </a:pPr>
              <a:r>
                <a:rPr lang="ja-JP" altLang="en-US" sz="2000" dirty="0">
                  <a:latin typeface="+mn-ea"/>
                </a:rPr>
                <a:t>　学校には，学校教育法施行規則第</a:t>
              </a:r>
              <a:r>
                <a:rPr lang="en-US" altLang="ja-JP" sz="2000" dirty="0">
                  <a:latin typeface="+mn-ea"/>
                </a:rPr>
                <a:t>28</a:t>
              </a:r>
              <a:r>
                <a:rPr lang="ja-JP" altLang="en-US" sz="2000" dirty="0">
                  <a:latin typeface="+mn-ea"/>
                </a:rPr>
                <a:t>条に規定するもののほか，次の表簿を備えなければならない。</a:t>
              </a:r>
            </a:p>
            <a:p>
              <a:pPr algn="just">
                <a:lnSpc>
                  <a:spcPct val="130000"/>
                </a:lnSpc>
              </a:pPr>
              <a:r>
                <a:rPr lang="ja-JP" altLang="en-US" sz="2000" dirty="0">
                  <a:latin typeface="+mn-ea"/>
                </a:rPr>
                <a:t> </a:t>
              </a:r>
              <a:r>
                <a:rPr lang="en-US" altLang="ja-JP" sz="2000" dirty="0">
                  <a:latin typeface="+mn-ea"/>
                </a:rPr>
                <a:t>(1)</a:t>
              </a:r>
              <a:r>
                <a:rPr lang="ja-JP" altLang="en-US" sz="2000" dirty="0">
                  <a:latin typeface="+mn-ea"/>
                </a:rPr>
                <a:t>　学校沿革誌，卒業証書授与原簿　永久保存</a:t>
              </a:r>
            </a:p>
            <a:p>
              <a:pPr algn="just">
                <a:lnSpc>
                  <a:spcPct val="130000"/>
                </a:lnSpc>
              </a:pPr>
              <a:r>
                <a:rPr lang="ja-JP" altLang="en-US" sz="2000" dirty="0">
                  <a:latin typeface="+mn-ea"/>
                </a:rPr>
                <a:t> </a:t>
              </a:r>
              <a:r>
                <a:rPr lang="en-US" altLang="ja-JP" sz="2000" dirty="0">
                  <a:latin typeface="+mn-ea"/>
                </a:rPr>
                <a:t>(2)</a:t>
              </a:r>
              <a:r>
                <a:rPr lang="ja-JP" altLang="en-US" sz="2000" dirty="0">
                  <a:latin typeface="+mn-ea"/>
                </a:rPr>
                <a:t>　公文書綴，学校において定めた規程　</a:t>
              </a:r>
              <a:r>
                <a:rPr lang="en-US" altLang="ja-JP" sz="2000" dirty="0">
                  <a:latin typeface="+mn-ea"/>
                </a:rPr>
                <a:t>5</a:t>
              </a:r>
              <a:r>
                <a:rPr lang="ja-JP" altLang="en-US" sz="2000" dirty="0">
                  <a:latin typeface="+mn-ea"/>
                </a:rPr>
                <a:t>年保存</a:t>
              </a:r>
            </a:p>
          </p:txBody>
        </p:sp>
      </p:grpSp>
    </p:spTree>
    <p:extLst>
      <p:ext uri="{BB962C8B-B14F-4D97-AF65-F5344CB8AC3E}">
        <p14:creationId xmlns:p14="http://schemas.microsoft.com/office/powerpoint/2010/main" val="182589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１　学校の定義と設置</a:t>
            </a:r>
          </a:p>
        </p:txBody>
      </p:sp>
      <p:sp>
        <p:nvSpPr>
          <p:cNvPr id="13" name="テキスト ボックス 12"/>
          <p:cNvSpPr txBox="1"/>
          <p:nvPr/>
        </p:nvSpPr>
        <p:spPr>
          <a:xfrm>
            <a:off x="400292" y="2571068"/>
            <a:ext cx="8415542" cy="1772793"/>
          </a:xfrm>
          <a:prstGeom prst="rect">
            <a:avLst/>
          </a:prstGeom>
          <a:solidFill>
            <a:schemeClr val="bg2"/>
          </a:solidFill>
        </p:spPr>
        <p:txBody>
          <a:bodyPr wrap="square" rtlCol="0">
            <a:spAutoFit/>
          </a:bodyPr>
          <a:lstStyle/>
          <a:p>
            <a:pPr>
              <a:lnSpc>
                <a:spcPct val="130000"/>
              </a:lnSpc>
            </a:pPr>
            <a:r>
              <a:rPr lang="ja-JP" altLang="en-US" sz="2800" b="1" dirty="0">
                <a:latin typeface="+mn-ea"/>
              </a:rPr>
              <a:t>・設置する学校を管理する権限</a:t>
            </a:r>
            <a:r>
              <a:rPr lang="ja-JP" altLang="en-US" sz="2800" b="1" u="sng" dirty="0">
                <a:solidFill>
                  <a:srgbClr val="FF0000"/>
                </a:solidFill>
                <a:latin typeface="+mn-ea"/>
              </a:rPr>
              <a:t>（設置者管理主義）</a:t>
            </a:r>
            <a:endParaRPr lang="en-US" altLang="ja-JP" sz="2800" b="1" u="sng" dirty="0">
              <a:solidFill>
                <a:srgbClr val="FF0000"/>
              </a:solidFill>
              <a:latin typeface="+mn-ea"/>
            </a:endParaRPr>
          </a:p>
          <a:p>
            <a:pPr>
              <a:lnSpc>
                <a:spcPct val="130000"/>
              </a:lnSpc>
            </a:pPr>
            <a:r>
              <a:rPr lang="ja-JP" altLang="en-US" sz="2800" b="1" dirty="0">
                <a:solidFill>
                  <a:schemeClr val="accent1"/>
                </a:solidFill>
                <a:latin typeface="+mn-ea"/>
              </a:rPr>
              <a:t>・学校運営に必要とされる経費を負担（特例あり）</a:t>
            </a:r>
            <a:r>
              <a:rPr lang="ja-JP" altLang="en-US" sz="2800" b="1" u="sng" dirty="0">
                <a:solidFill>
                  <a:srgbClr val="FF0000"/>
                </a:solidFill>
                <a:latin typeface="+mn-ea"/>
              </a:rPr>
              <a:t>（設置者負担主義）</a:t>
            </a:r>
          </a:p>
        </p:txBody>
      </p:sp>
      <p:grpSp>
        <p:nvGrpSpPr>
          <p:cNvPr id="4" name="グループ化 3"/>
          <p:cNvGrpSpPr/>
          <p:nvPr/>
        </p:nvGrpSpPr>
        <p:grpSpPr>
          <a:xfrm>
            <a:off x="400292" y="483922"/>
            <a:ext cx="8590883" cy="1532727"/>
            <a:chOff x="552547" y="483922"/>
            <a:chExt cx="8590883" cy="1532727"/>
          </a:xfrm>
        </p:grpSpPr>
        <p:sp>
          <p:nvSpPr>
            <p:cNvPr id="3" name="テキスト ボックス 2"/>
            <p:cNvSpPr txBox="1"/>
            <p:nvPr/>
          </p:nvSpPr>
          <p:spPr>
            <a:xfrm>
              <a:off x="552547" y="915681"/>
              <a:ext cx="2740750" cy="669208"/>
            </a:xfrm>
            <a:prstGeom prst="rect">
              <a:avLst/>
            </a:prstGeom>
            <a:solidFill>
              <a:schemeClr val="bg2">
                <a:lumMod val="90000"/>
              </a:schemeClr>
            </a:solidFill>
          </p:spPr>
          <p:txBody>
            <a:bodyPr wrap="square" tIns="72000" bIns="36000" rtlCol="0">
              <a:spAutoFit/>
            </a:bodyPr>
            <a:lstStyle/>
            <a:p>
              <a:pPr algn="ctr">
                <a:lnSpc>
                  <a:spcPct val="130000"/>
                </a:lnSpc>
              </a:pPr>
              <a:r>
                <a:rPr lang="ja-JP" altLang="en-US" sz="2800" b="1" dirty="0">
                  <a:latin typeface="+mn-ea"/>
                </a:rPr>
                <a:t>学校の設置者</a:t>
              </a:r>
              <a:endParaRPr lang="ja-JP" altLang="en-US" sz="2800" b="1" u="sng" dirty="0">
                <a:solidFill>
                  <a:srgbClr val="FF0000"/>
                </a:solidFill>
                <a:latin typeface="+mn-ea"/>
              </a:endParaRPr>
            </a:p>
          </p:txBody>
        </p:sp>
        <p:sp>
          <p:nvSpPr>
            <p:cNvPr id="14" name="下矢印 13"/>
            <p:cNvSpPr/>
            <p:nvPr/>
          </p:nvSpPr>
          <p:spPr>
            <a:xfrm rot="16200000">
              <a:off x="3416902" y="929160"/>
              <a:ext cx="643633" cy="642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184142" y="483922"/>
              <a:ext cx="4959288" cy="1532727"/>
            </a:xfrm>
            <a:prstGeom prst="rect">
              <a:avLst/>
            </a:prstGeom>
            <a:solidFill>
              <a:schemeClr val="bg2"/>
            </a:solidFill>
          </p:spPr>
          <p:txBody>
            <a:bodyPr wrap="square" rtlCol="0">
              <a:spAutoFit/>
            </a:bodyPr>
            <a:lstStyle/>
            <a:p>
              <a:pPr>
                <a:lnSpc>
                  <a:spcPct val="130000"/>
                </a:lnSpc>
              </a:pPr>
              <a:r>
                <a:rPr lang="ja-JP" altLang="ja-JP" sz="2400" dirty="0"/>
                <a:t>国，地方公共団体</a:t>
              </a:r>
              <a:r>
                <a:rPr lang="ja-JP" altLang="en-US" sz="2400" dirty="0"/>
                <a:t>，私立学校法が規定する学校法人。</a:t>
              </a:r>
              <a:r>
                <a:rPr lang="ja-JP" altLang="ja-JP" sz="2400" dirty="0"/>
                <a:t>ただし，特例がある。</a:t>
              </a:r>
              <a:endParaRPr lang="ja-JP" altLang="en-US" sz="2400" b="1" u="sng" dirty="0">
                <a:solidFill>
                  <a:srgbClr val="FF0000"/>
                </a:solidFill>
                <a:latin typeface="+mn-ea"/>
              </a:endParaRPr>
            </a:p>
          </p:txBody>
        </p:sp>
      </p:grpSp>
      <p:sp>
        <p:nvSpPr>
          <p:cNvPr id="11" name="下矢印 10"/>
          <p:cNvSpPr/>
          <p:nvPr/>
        </p:nvSpPr>
        <p:spPr>
          <a:xfrm>
            <a:off x="1448850" y="1844732"/>
            <a:ext cx="643633" cy="642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82DD57E2-F47B-44AA-80C8-CFEC990DC318}"/>
              </a:ext>
            </a:extLst>
          </p:cNvPr>
          <p:cNvGrpSpPr/>
          <p:nvPr/>
        </p:nvGrpSpPr>
        <p:grpSpPr>
          <a:xfrm>
            <a:off x="288063" y="4699252"/>
            <a:ext cx="8640000" cy="1826578"/>
            <a:chOff x="315088" y="1246993"/>
            <a:chExt cx="8640000" cy="2104096"/>
          </a:xfrm>
        </p:grpSpPr>
        <p:grpSp>
          <p:nvGrpSpPr>
            <p:cNvPr id="16" name="グループ化 15">
              <a:extLst>
                <a:ext uri="{FF2B5EF4-FFF2-40B4-BE49-F238E27FC236}">
                  <a16:creationId xmlns:a16="http://schemas.microsoft.com/office/drawing/2014/main" id="{56955ECA-C143-426E-B865-1F0BC4C994DA}"/>
                </a:ext>
              </a:extLst>
            </p:cNvPr>
            <p:cNvGrpSpPr/>
            <p:nvPr/>
          </p:nvGrpSpPr>
          <p:grpSpPr>
            <a:xfrm>
              <a:off x="315088" y="1246993"/>
              <a:ext cx="8640000" cy="2104096"/>
              <a:chOff x="300815" y="1246993"/>
              <a:chExt cx="8640000" cy="2104096"/>
            </a:xfrm>
          </p:grpSpPr>
          <p:sp>
            <p:nvSpPr>
              <p:cNvPr id="19" name="角丸四角形 3">
                <a:extLst>
                  <a:ext uri="{FF2B5EF4-FFF2-40B4-BE49-F238E27FC236}">
                    <a16:creationId xmlns:a16="http://schemas.microsoft.com/office/drawing/2014/main" id="{CDD48B48-4C8E-43B5-A34D-9DC68775B744}"/>
                  </a:ext>
                </a:extLst>
              </p:cNvPr>
              <p:cNvSpPr/>
              <p:nvPr/>
            </p:nvSpPr>
            <p:spPr>
              <a:xfrm>
                <a:off x="300815" y="1246993"/>
                <a:ext cx="8640000" cy="210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0" name="テキスト ボックス 19">
                <a:extLst>
                  <a:ext uri="{FF2B5EF4-FFF2-40B4-BE49-F238E27FC236}">
                    <a16:creationId xmlns:a16="http://schemas.microsoft.com/office/drawing/2014/main" id="{8D8D43CD-76CA-4E8A-AD10-2B6E911B6E5B}"/>
                  </a:ext>
                </a:extLst>
              </p:cNvPr>
              <p:cNvSpPr txBox="1"/>
              <p:nvPr/>
            </p:nvSpPr>
            <p:spPr>
              <a:xfrm>
                <a:off x="300815" y="1246993"/>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8" name="テキスト ボックス 17">
              <a:extLst>
                <a:ext uri="{FF2B5EF4-FFF2-40B4-BE49-F238E27FC236}">
                  <a16:creationId xmlns:a16="http://schemas.microsoft.com/office/drawing/2014/main" id="{381D9C67-E4DA-487E-8D3A-91AA4974FD5A}"/>
                </a:ext>
              </a:extLst>
            </p:cNvPr>
            <p:cNvSpPr txBox="1"/>
            <p:nvPr/>
          </p:nvSpPr>
          <p:spPr>
            <a:xfrm>
              <a:off x="405088" y="1791758"/>
              <a:ext cx="8460000" cy="1462469"/>
            </a:xfrm>
            <a:prstGeom prst="rect">
              <a:avLst/>
            </a:prstGeom>
            <a:noFill/>
          </p:spPr>
          <p:txBody>
            <a:bodyPr wrap="square" rtlCol="0">
              <a:spAutoFit/>
            </a:bodyPr>
            <a:lstStyle/>
            <a:p>
              <a:pPr algn="just">
                <a:lnSpc>
                  <a:spcPct val="130000"/>
                </a:lnSpc>
              </a:pPr>
              <a:r>
                <a:rPr lang="ja-JP" altLang="en-US" sz="2000" dirty="0">
                  <a:latin typeface="+mn-ea"/>
                </a:rPr>
                <a:t>第五条</a:t>
              </a:r>
            </a:p>
            <a:p>
              <a:pPr algn="just">
                <a:lnSpc>
                  <a:spcPct val="130000"/>
                </a:lnSpc>
              </a:pPr>
              <a:r>
                <a:rPr lang="ja-JP" altLang="en-US" sz="2000" dirty="0">
                  <a:latin typeface="+mn-ea"/>
                </a:rPr>
                <a:t>　学校の設置者は，その設置する</a:t>
              </a:r>
              <a:r>
                <a:rPr lang="ja-JP" altLang="en-US" sz="2000" b="1" u="sng" dirty="0">
                  <a:solidFill>
                    <a:srgbClr val="FF0000"/>
                  </a:solidFill>
                  <a:latin typeface="+mn-ea"/>
                </a:rPr>
                <a:t>学校を管理</a:t>
              </a:r>
              <a:r>
                <a:rPr lang="ja-JP" altLang="en-US" sz="2000" dirty="0">
                  <a:latin typeface="+mn-ea"/>
                </a:rPr>
                <a:t>し，法令に特別の定のある場合を除いては，その学校の</a:t>
              </a:r>
              <a:r>
                <a:rPr lang="ja-JP" altLang="en-US" sz="2000" b="1" u="sng" dirty="0">
                  <a:solidFill>
                    <a:srgbClr val="FF0000"/>
                  </a:solidFill>
                  <a:latin typeface="+mn-ea"/>
                </a:rPr>
                <a:t>経費を負担</a:t>
              </a:r>
              <a:r>
                <a:rPr lang="ja-JP" altLang="en-US" sz="2000" dirty="0">
                  <a:latin typeface="+mn-ea"/>
                </a:rPr>
                <a:t>する。</a:t>
              </a:r>
            </a:p>
          </p:txBody>
        </p:sp>
      </p:grpSp>
    </p:spTree>
    <p:extLst>
      <p:ext uri="{BB962C8B-B14F-4D97-AF65-F5344CB8AC3E}">
        <p14:creationId xmlns:p14="http://schemas.microsoft.com/office/powerpoint/2010/main" val="223885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１　学校の定義と設置</a:t>
            </a:r>
          </a:p>
        </p:txBody>
      </p:sp>
      <p:grpSp>
        <p:nvGrpSpPr>
          <p:cNvPr id="9" name="グループ化 8">
            <a:extLst>
              <a:ext uri="{FF2B5EF4-FFF2-40B4-BE49-F238E27FC236}">
                <a16:creationId xmlns:a16="http://schemas.microsoft.com/office/drawing/2014/main" id="{82DD57E2-F47B-44AA-80C8-CFEC990DC318}"/>
              </a:ext>
            </a:extLst>
          </p:cNvPr>
          <p:cNvGrpSpPr/>
          <p:nvPr/>
        </p:nvGrpSpPr>
        <p:grpSpPr>
          <a:xfrm>
            <a:off x="251430" y="518679"/>
            <a:ext cx="8640000" cy="1698995"/>
            <a:chOff x="315088" y="1246993"/>
            <a:chExt cx="8640000" cy="1698995"/>
          </a:xfrm>
        </p:grpSpPr>
        <p:grpSp>
          <p:nvGrpSpPr>
            <p:cNvPr id="11" name="グループ化 10">
              <a:extLst>
                <a:ext uri="{FF2B5EF4-FFF2-40B4-BE49-F238E27FC236}">
                  <a16:creationId xmlns:a16="http://schemas.microsoft.com/office/drawing/2014/main" id="{56955ECA-C143-426E-B865-1F0BC4C994DA}"/>
                </a:ext>
              </a:extLst>
            </p:cNvPr>
            <p:cNvGrpSpPr/>
            <p:nvPr/>
          </p:nvGrpSpPr>
          <p:grpSpPr>
            <a:xfrm>
              <a:off x="315088" y="1246993"/>
              <a:ext cx="8640000" cy="1698995"/>
              <a:chOff x="300815" y="1246993"/>
              <a:chExt cx="8640000" cy="1698995"/>
            </a:xfrm>
          </p:grpSpPr>
          <p:sp>
            <p:nvSpPr>
              <p:cNvPr id="16" name="角丸四角形 3">
                <a:extLst>
                  <a:ext uri="{FF2B5EF4-FFF2-40B4-BE49-F238E27FC236}">
                    <a16:creationId xmlns:a16="http://schemas.microsoft.com/office/drawing/2014/main" id="{CDD48B48-4C8E-43B5-A34D-9DC68775B744}"/>
                  </a:ext>
                </a:extLst>
              </p:cNvPr>
              <p:cNvSpPr/>
              <p:nvPr/>
            </p:nvSpPr>
            <p:spPr>
              <a:xfrm>
                <a:off x="300815" y="1246993"/>
                <a:ext cx="8640000" cy="1698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8" name="テキスト ボックス 17">
                <a:extLst>
                  <a:ext uri="{FF2B5EF4-FFF2-40B4-BE49-F238E27FC236}">
                    <a16:creationId xmlns:a16="http://schemas.microsoft.com/office/drawing/2014/main" id="{8D8D43CD-76CA-4E8A-AD10-2B6E911B6E5B}"/>
                  </a:ext>
                </a:extLst>
              </p:cNvPr>
              <p:cNvSpPr txBox="1"/>
              <p:nvPr/>
            </p:nvSpPr>
            <p:spPr>
              <a:xfrm>
                <a:off x="300815" y="1246993"/>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日本国憲法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5" name="テキスト ボックス 14">
              <a:extLst>
                <a:ext uri="{FF2B5EF4-FFF2-40B4-BE49-F238E27FC236}">
                  <a16:creationId xmlns:a16="http://schemas.microsoft.com/office/drawing/2014/main" id="{381D9C67-E4DA-487E-8D3A-91AA4974FD5A}"/>
                </a:ext>
              </a:extLst>
            </p:cNvPr>
            <p:cNvSpPr txBox="1"/>
            <p:nvPr/>
          </p:nvSpPr>
          <p:spPr>
            <a:xfrm>
              <a:off x="405088" y="1653326"/>
              <a:ext cx="8460000" cy="1292662"/>
            </a:xfrm>
            <a:prstGeom prst="rect">
              <a:avLst/>
            </a:prstGeom>
            <a:noFill/>
          </p:spPr>
          <p:txBody>
            <a:bodyPr wrap="square" rtlCol="0">
              <a:spAutoFit/>
            </a:bodyPr>
            <a:lstStyle/>
            <a:p>
              <a:pPr algn="just">
                <a:lnSpc>
                  <a:spcPct val="130000"/>
                </a:lnSpc>
              </a:pPr>
              <a:r>
                <a:rPr lang="ja-JP" altLang="en-US" sz="2000" dirty="0">
                  <a:latin typeface="+mn-ea"/>
                </a:rPr>
                <a:t>第二十六条</a:t>
              </a:r>
            </a:p>
            <a:p>
              <a:pPr algn="just">
                <a:lnSpc>
                  <a:spcPct val="130000"/>
                </a:lnSpc>
              </a:pPr>
              <a:r>
                <a:rPr lang="ja-JP" altLang="en-US" sz="2000" dirty="0">
                  <a:latin typeface="+mn-ea"/>
                </a:rPr>
                <a:t>　すべて国民は，法律の定めるところにより，その能力に応じて，ひとしく教育を受ける権利を有する。</a:t>
              </a:r>
            </a:p>
          </p:txBody>
        </p:sp>
      </p:grpSp>
      <p:grpSp>
        <p:nvGrpSpPr>
          <p:cNvPr id="4" name="グループ化 3"/>
          <p:cNvGrpSpPr/>
          <p:nvPr/>
        </p:nvGrpSpPr>
        <p:grpSpPr>
          <a:xfrm>
            <a:off x="251430" y="2328878"/>
            <a:ext cx="8640000" cy="2076021"/>
            <a:chOff x="251430" y="2562187"/>
            <a:chExt cx="8640000" cy="2076021"/>
          </a:xfrm>
        </p:grpSpPr>
        <p:sp>
          <p:nvSpPr>
            <p:cNvPr id="19" name="角丸四角形 3">
              <a:extLst>
                <a:ext uri="{FF2B5EF4-FFF2-40B4-BE49-F238E27FC236}">
                  <a16:creationId xmlns:a16="http://schemas.microsoft.com/office/drawing/2014/main" id="{CDD48B48-4C8E-43B5-A34D-9DC68775B744}"/>
                </a:ext>
              </a:extLst>
            </p:cNvPr>
            <p:cNvSpPr/>
            <p:nvPr/>
          </p:nvSpPr>
          <p:spPr>
            <a:xfrm>
              <a:off x="251430" y="2562187"/>
              <a:ext cx="8640000" cy="2076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0" name="テキスト ボックス 19">
              <a:extLst>
                <a:ext uri="{FF2B5EF4-FFF2-40B4-BE49-F238E27FC236}">
                  <a16:creationId xmlns:a16="http://schemas.microsoft.com/office/drawing/2014/main" id="{8D8D43CD-76CA-4E8A-AD10-2B6E911B6E5B}"/>
                </a:ext>
              </a:extLst>
            </p:cNvPr>
            <p:cNvSpPr txBox="1"/>
            <p:nvPr/>
          </p:nvSpPr>
          <p:spPr>
            <a:xfrm>
              <a:off x="341430" y="2562187"/>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教育基本法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sp>
          <p:nvSpPr>
            <p:cNvPr id="21" name="テキスト ボックス 20">
              <a:extLst>
                <a:ext uri="{FF2B5EF4-FFF2-40B4-BE49-F238E27FC236}">
                  <a16:creationId xmlns:a16="http://schemas.microsoft.com/office/drawing/2014/main" id="{381D9C67-E4DA-487E-8D3A-91AA4974FD5A}"/>
                </a:ext>
              </a:extLst>
            </p:cNvPr>
            <p:cNvSpPr txBox="1"/>
            <p:nvPr/>
          </p:nvSpPr>
          <p:spPr>
            <a:xfrm>
              <a:off x="431430" y="2968520"/>
              <a:ext cx="8460000" cy="1669688"/>
            </a:xfrm>
            <a:prstGeom prst="rect">
              <a:avLst/>
            </a:prstGeom>
            <a:noFill/>
          </p:spPr>
          <p:txBody>
            <a:bodyPr wrap="square" rtlCol="0">
              <a:spAutoFit/>
            </a:bodyPr>
            <a:lstStyle/>
            <a:p>
              <a:pPr algn="just">
                <a:lnSpc>
                  <a:spcPct val="130000"/>
                </a:lnSpc>
              </a:pPr>
              <a:r>
                <a:rPr lang="ja-JP" altLang="en-US" sz="2000" dirty="0">
                  <a:latin typeface="+mn-ea"/>
                </a:rPr>
                <a:t>第一条（教育の目的）</a:t>
              </a:r>
            </a:p>
            <a:p>
              <a:pPr algn="just">
                <a:lnSpc>
                  <a:spcPct val="130000"/>
                </a:lnSpc>
              </a:pPr>
              <a:r>
                <a:rPr lang="ja-JP" altLang="en-US" sz="2000" dirty="0">
                  <a:latin typeface="+mn-ea"/>
                </a:rPr>
                <a:t>　教育は，人格の完成を目指し，平和で民主的な国家及び社会の形成者として必要な資質を備えた心身ともに健康な国民の育成を期して行われなければならない。</a:t>
              </a:r>
            </a:p>
          </p:txBody>
        </p:sp>
      </p:grpSp>
      <p:sp>
        <p:nvSpPr>
          <p:cNvPr id="22" name="下矢印 21"/>
          <p:cNvSpPr/>
          <p:nvPr/>
        </p:nvSpPr>
        <p:spPr>
          <a:xfrm>
            <a:off x="3994883" y="4516103"/>
            <a:ext cx="1153095" cy="417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2DD57E2-F47B-44AA-80C8-CFEC990DC318}"/>
              </a:ext>
            </a:extLst>
          </p:cNvPr>
          <p:cNvGrpSpPr/>
          <p:nvPr/>
        </p:nvGrpSpPr>
        <p:grpSpPr>
          <a:xfrm>
            <a:off x="251430" y="5044541"/>
            <a:ext cx="8640000" cy="1711893"/>
            <a:chOff x="405088" y="1246993"/>
            <a:chExt cx="8640000" cy="1711893"/>
          </a:xfrm>
        </p:grpSpPr>
        <p:grpSp>
          <p:nvGrpSpPr>
            <p:cNvPr id="24" name="グループ化 23">
              <a:extLst>
                <a:ext uri="{FF2B5EF4-FFF2-40B4-BE49-F238E27FC236}">
                  <a16:creationId xmlns:a16="http://schemas.microsoft.com/office/drawing/2014/main" id="{56955ECA-C143-426E-B865-1F0BC4C994DA}"/>
                </a:ext>
              </a:extLst>
            </p:cNvPr>
            <p:cNvGrpSpPr/>
            <p:nvPr/>
          </p:nvGrpSpPr>
          <p:grpSpPr>
            <a:xfrm>
              <a:off x="405088" y="1246993"/>
              <a:ext cx="8640000" cy="1698995"/>
              <a:chOff x="390815" y="1246993"/>
              <a:chExt cx="8640000" cy="1698995"/>
            </a:xfrm>
          </p:grpSpPr>
          <p:sp>
            <p:nvSpPr>
              <p:cNvPr id="26" name="角丸四角形 3">
                <a:extLst>
                  <a:ext uri="{FF2B5EF4-FFF2-40B4-BE49-F238E27FC236}">
                    <a16:creationId xmlns:a16="http://schemas.microsoft.com/office/drawing/2014/main" id="{CDD48B48-4C8E-43B5-A34D-9DC68775B744}"/>
                  </a:ext>
                </a:extLst>
              </p:cNvPr>
              <p:cNvSpPr/>
              <p:nvPr/>
            </p:nvSpPr>
            <p:spPr>
              <a:xfrm>
                <a:off x="390815" y="1246993"/>
                <a:ext cx="8640000" cy="1698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7" name="テキスト ボックス 26">
                <a:extLst>
                  <a:ext uri="{FF2B5EF4-FFF2-40B4-BE49-F238E27FC236}">
                    <a16:creationId xmlns:a16="http://schemas.microsoft.com/office/drawing/2014/main" id="{8D8D43CD-76CA-4E8A-AD10-2B6E911B6E5B}"/>
                  </a:ext>
                </a:extLst>
              </p:cNvPr>
              <p:cNvSpPr txBox="1"/>
              <p:nvPr/>
            </p:nvSpPr>
            <p:spPr>
              <a:xfrm>
                <a:off x="390815" y="1246993"/>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rPr>
                  <a:t>教育基本法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25" name="テキスト ボックス 24">
              <a:extLst>
                <a:ext uri="{FF2B5EF4-FFF2-40B4-BE49-F238E27FC236}">
                  <a16:creationId xmlns:a16="http://schemas.microsoft.com/office/drawing/2014/main" id="{381D9C67-E4DA-487E-8D3A-91AA4974FD5A}"/>
                </a:ext>
              </a:extLst>
            </p:cNvPr>
            <p:cNvSpPr txBox="1"/>
            <p:nvPr/>
          </p:nvSpPr>
          <p:spPr>
            <a:xfrm>
              <a:off x="495088" y="1666224"/>
              <a:ext cx="8460000" cy="1292662"/>
            </a:xfrm>
            <a:prstGeom prst="rect">
              <a:avLst/>
            </a:prstGeom>
            <a:noFill/>
          </p:spPr>
          <p:txBody>
            <a:bodyPr wrap="square" rtlCol="0">
              <a:spAutoFit/>
            </a:bodyPr>
            <a:lstStyle/>
            <a:p>
              <a:pPr algn="just">
                <a:lnSpc>
                  <a:spcPct val="130000"/>
                </a:lnSpc>
              </a:pPr>
              <a:r>
                <a:rPr lang="ja-JP" altLang="en-US" sz="2000" dirty="0">
                  <a:latin typeface="+mn-ea"/>
                </a:rPr>
                <a:t>第六条（学校教育）</a:t>
              </a:r>
            </a:p>
            <a:p>
              <a:pPr algn="just">
                <a:lnSpc>
                  <a:spcPct val="130000"/>
                </a:lnSpc>
              </a:pPr>
              <a:r>
                <a:rPr lang="ja-JP" altLang="en-US" sz="2000" dirty="0">
                  <a:latin typeface="+mn-ea"/>
                </a:rPr>
                <a:t>　法律に定める学校は，</a:t>
              </a:r>
              <a:r>
                <a:rPr lang="ja-JP" altLang="en-US" sz="2000" b="1" dirty="0">
                  <a:solidFill>
                    <a:srgbClr val="FF0000"/>
                  </a:solidFill>
                  <a:latin typeface="+mn-ea"/>
                </a:rPr>
                <a:t>公の性質</a:t>
              </a:r>
              <a:r>
                <a:rPr lang="ja-JP" altLang="en-US" sz="2000" dirty="0">
                  <a:latin typeface="+mn-ea"/>
                </a:rPr>
                <a:t>を有するものであって，国，地方公共団体及び法律に定める法人のみが，これを設置することができる。</a:t>
              </a:r>
            </a:p>
          </p:txBody>
        </p:sp>
      </p:grpSp>
    </p:spTree>
    <p:extLst>
      <p:ext uri="{BB962C8B-B14F-4D97-AF65-F5344CB8AC3E}">
        <p14:creationId xmlns:p14="http://schemas.microsoft.com/office/powerpoint/2010/main" val="318333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１　学校の定義と設置</a:t>
            </a:r>
          </a:p>
        </p:txBody>
      </p:sp>
      <p:grpSp>
        <p:nvGrpSpPr>
          <p:cNvPr id="9" name="グループ化 8">
            <a:extLst>
              <a:ext uri="{FF2B5EF4-FFF2-40B4-BE49-F238E27FC236}">
                <a16:creationId xmlns:a16="http://schemas.microsoft.com/office/drawing/2014/main" id="{82DD57E2-F47B-44AA-80C8-CFEC990DC318}"/>
              </a:ext>
            </a:extLst>
          </p:cNvPr>
          <p:cNvGrpSpPr/>
          <p:nvPr/>
        </p:nvGrpSpPr>
        <p:grpSpPr>
          <a:xfrm>
            <a:off x="249960" y="457162"/>
            <a:ext cx="8640000" cy="2499214"/>
            <a:chOff x="315088" y="1246993"/>
            <a:chExt cx="8640000" cy="2499214"/>
          </a:xfrm>
        </p:grpSpPr>
        <p:grpSp>
          <p:nvGrpSpPr>
            <p:cNvPr id="11" name="グループ化 10">
              <a:extLst>
                <a:ext uri="{FF2B5EF4-FFF2-40B4-BE49-F238E27FC236}">
                  <a16:creationId xmlns:a16="http://schemas.microsoft.com/office/drawing/2014/main" id="{56955ECA-C143-426E-B865-1F0BC4C994DA}"/>
                </a:ext>
              </a:extLst>
            </p:cNvPr>
            <p:cNvGrpSpPr/>
            <p:nvPr/>
          </p:nvGrpSpPr>
          <p:grpSpPr>
            <a:xfrm>
              <a:off x="315088" y="1246993"/>
              <a:ext cx="8640000" cy="2499214"/>
              <a:chOff x="300815" y="1246993"/>
              <a:chExt cx="8640000" cy="2499214"/>
            </a:xfrm>
          </p:grpSpPr>
          <p:sp>
            <p:nvSpPr>
              <p:cNvPr id="16" name="角丸四角形 3">
                <a:extLst>
                  <a:ext uri="{FF2B5EF4-FFF2-40B4-BE49-F238E27FC236}">
                    <a16:creationId xmlns:a16="http://schemas.microsoft.com/office/drawing/2014/main" id="{CDD48B48-4C8E-43B5-A34D-9DC68775B744}"/>
                  </a:ext>
                </a:extLst>
              </p:cNvPr>
              <p:cNvSpPr/>
              <p:nvPr/>
            </p:nvSpPr>
            <p:spPr>
              <a:xfrm>
                <a:off x="300815" y="1246993"/>
                <a:ext cx="8640000" cy="2499214"/>
              </a:xfrm>
              <a:prstGeom prst="roundRect">
                <a:avLst>
                  <a:gd name="adj" fmla="val 120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8" name="テキスト ボックス 17">
                <a:extLst>
                  <a:ext uri="{FF2B5EF4-FFF2-40B4-BE49-F238E27FC236}">
                    <a16:creationId xmlns:a16="http://schemas.microsoft.com/office/drawing/2014/main" id="{8D8D43CD-76CA-4E8A-AD10-2B6E911B6E5B}"/>
                  </a:ext>
                </a:extLst>
              </p:cNvPr>
              <p:cNvSpPr txBox="1"/>
              <p:nvPr/>
            </p:nvSpPr>
            <p:spPr>
              <a:xfrm>
                <a:off x="300815" y="1246993"/>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日本国憲法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5" name="テキスト ボックス 14">
              <a:extLst>
                <a:ext uri="{FF2B5EF4-FFF2-40B4-BE49-F238E27FC236}">
                  <a16:creationId xmlns:a16="http://schemas.microsoft.com/office/drawing/2014/main" id="{381D9C67-E4DA-487E-8D3A-91AA4974FD5A}"/>
                </a:ext>
              </a:extLst>
            </p:cNvPr>
            <p:cNvSpPr txBox="1"/>
            <p:nvPr/>
          </p:nvSpPr>
          <p:spPr>
            <a:xfrm>
              <a:off x="495088" y="1636884"/>
              <a:ext cx="8460000" cy="2092881"/>
            </a:xfrm>
            <a:prstGeom prst="rect">
              <a:avLst/>
            </a:prstGeom>
            <a:noFill/>
          </p:spPr>
          <p:txBody>
            <a:bodyPr wrap="square" rtlCol="0">
              <a:spAutoFit/>
            </a:bodyPr>
            <a:lstStyle/>
            <a:p>
              <a:pPr algn="just">
                <a:lnSpc>
                  <a:spcPct val="130000"/>
                </a:lnSpc>
              </a:pPr>
              <a:r>
                <a:rPr lang="ja-JP" altLang="en-US" sz="2000" dirty="0">
                  <a:latin typeface="+mn-ea"/>
                </a:rPr>
                <a:t>第二十六条</a:t>
              </a:r>
            </a:p>
            <a:p>
              <a:pPr algn="just">
                <a:lnSpc>
                  <a:spcPct val="130000"/>
                </a:lnSpc>
              </a:pPr>
              <a:r>
                <a:rPr lang="ja-JP" altLang="en-US" sz="2000" dirty="0">
                  <a:latin typeface="+mn-ea"/>
                </a:rPr>
                <a:t>　すべて国民は，法律の定めるところにより，その能力に応じて，ひとしく教育を受ける権利を有する。</a:t>
              </a:r>
            </a:p>
            <a:p>
              <a:pPr algn="just">
                <a:lnSpc>
                  <a:spcPct val="130000"/>
                </a:lnSpc>
              </a:pPr>
              <a:r>
                <a:rPr lang="ja-JP" altLang="en-US" sz="2000" dirty="0">
                  <a:latin typeface="+mn-ea"/>
                </a:rPr>
                <a:t>２　すべて国民は，法律の定めるところにより，その保護する子女に</a:t>
              </a:r>
              <a:r>
                <a:rPr lang="ja-JP" altLang="en-US" sz="2000" b="1" u="sng" dirty="0">
                  <a:solidFill>
                    <a:srgbClr val="FF0000"/>
                  </a:solidFill>
                  <a:latin typeface="+mn-ea"/>
                </a:rPr>
                <a:t>普通教育を受けさせる義務</a:t>
              </a:r>
              <a:r>
                <a:rPr lang="ja-JP" altLang="en-US" sz="2000" dirty="0">
                  <a:latin typeface="+mn-ea"/>
                </a:rPr>
                <a:t>を</a:t>
              </a:r>
              <a:r>
                <a:rPr lang="ja-JP" altLang="en-US" sz="2000" dirty="0" err="1">
                  <a:latin typeface="+mn-ea"/>
                </a:rPr>
                <a:t>負ふ</a:t>
              </a:r>
              <a:r>
                <a:rPr lang="ja-JP" altLang="en-US" sz="2000" dirty="0">
                  <a:latin typeface="+mn-ea"/>
                </a:rPr>
                <a:t>。義務教育は，これを無償とする。</a:t>
              </a:r>
            </a:p>
          </p:txBody>
        </p:sp>
      </p:grpSp>
      <p:grpSp>
        <p:nvGrpSpPr>
          <p:cNvPr id="4" name="グループ化 3"/>
          <p:cNvGrpSpPr/>
          <p:nvPr/>
        </p:nvGrpSpPr>
        <p:grpSpPr>
          <a:xfrm>
            <a:off x="249960" y="3110198"/>
            <a:ext cx="8640000" cy="1698995"/>
            <a:chOff x="251430" y="3492890"/>
            <a:chExt cx="8640000" cy="1698995"/>
          </a:xfrm>
        </p:grpSpPr>
        <p:sp>
          <p:nvSpPr>
            <p:cNvPr id="19" name="角丸四角形 3">
              <a:extLst>
                <a:ext uri="{FF2B5EF4-FFF2-40B4-BE49-F238E27FC236}">
                  <a16:creationId xmlns:a16="http://schemas.microsoft.com/office/drawing/2014/main" id="{CDD48B48-4C8E-43B5-A34D-9DC68775B744}"/>
                </a:ext>
              </a:extLst>
            </p:cNvPr>
            <p:cNvSpPr/>
            <p:nvPr/>
          </p:nvSpPr>
          <p:spPr>
            <a:xfrm>
              <a:off x="251430" y="3492890"/>
              <a:ext cx="8640000" cy="16759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0" name="テキスト ボックス 19">
              <a:extLst>
                <a:ext uri="{FF2B5EF4-FFF2-40B4-BE49-F238E27FC236}">
                  <a16:creationId xmlns:a16="http://schemas.microsoft.com/office/drawing/2014/main" id="{8D8D43CD-76CA-4E8A-AD10-2B6E911B6E5B}"/>
                </a:ext>
              </a:extLst>
            </p:cNvPr>
            <p:cNvSpPr txBox="1"/>
            <p:nvPr/>
          </p:nvSpPr>
          <p:spPr>
            <a:xfrm>
              <a:off x="341430" y="3492890"/>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教育基本法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sp>
          <p:nvSpPr>
            <p:cNvPr id="21" name="テキスト ボックス 20">
              <a:extLst>
                <a:ext uri="{FF2B5EF4-FFF2-40B4-BE49-F238E27FC236}">
                  <a16:creationId xmlns:a16="http://schemas.microsoft.com/office/drawing/2014/main" id="{381D9C67-E4DA-487E-8D3A-91AA4974FD5A}"/>
                </a:ext>
              </a:extLst>
            </p:cNvPr>
            <p:cNvSpPr txBox="1"/>
            <p:nvPr/>
          </p:nvSpPr>
          <p:spPr>
            <a:xfrm>
              <a:off x="431430" y="3899223"/>
              <a:ext cx="8460000" cy="1292662"/>
            </a:xfrm>
            <a:prstGeom prst="rect">
              <a:avLst/>
            </a:prstGeom>
            <a:noFill/>
          </p:spPr>
          <p:txBody>
            <a:bodyPr wrap="square" rtlCol="0">
              <a:spAutoFit/>
            </a:bodyPr>
            <a:lstStyle/>
            <a:p>
              <a:pPr algn="just">
                <a:lnSpc>
                  <a:spcPct val="130000"/>
                </a:lnSpc>
              </a:pPr>
              <a:r>
                <a:rPr lang="ja-JP" altLang="en-US" sz="2000" dirty="0">
                  <a:latin typeface="+mn-ea"/>
                </a:rPr>
                <a:t>第五条（義務教育）</a:t>
              </a:r>
            </a:p>
            <a:p>
              <a:pPr algn="just">
                <a:lnSpc>
                  <a:spcPct val="130000"/>
                </a:lnSpc>
              </a:pPr>
              <a:r>
                <a:rPr lang="ja-JP" altLang="en-US" sz="2000" dirty="0">
                  <a:latin typeface="+mn-ea"/>
                </a:rPr>
                <a:t>　国民は，その保護する子に，</a:t>
              </a:r>
              <a:r>
                <a:rPr lang="ja-JP" altLang="en-US" sz="2000" b="1" u="sng" dirty="0">
                  <a:solidFill>
                    <a:srgbClr val="002060"/>
                  </a:solidFill>
                  <a:latin typeface="+mn-ea"/>
                </a:rPr>
                <a:t>別に法律で定めるところ</a:t>
              </a:r>
              <a:r>
                <a:rPr lang="ja-JP" altLang="en-US" sz="2000" dirty="0">
                  <a:latin typeface="+mn-ea"/>
                </a:rPr>
                <a:t>により，</a:t>
              </a:r>
              <a:r>
                <a:rPr lang="ja-JP" altLang="en-US" sz="2000" b="1" u="sng" dirty="0">
                  <a:solidFill>
                    <a:srgbClr val="FF0000"/>
                  </a:solidFill>
                  <a:latin typeface="+mn-ea"/>
                </a:rPr>
                <a:t>普通教育を受けさせる義務</a:t>
              </a:r>
              <a:r>
                <a:rPr lang="ja-JP" altLang="en-US" sz="2000" dirty="0">
                  <a:latin typeface="+mn-ea"/>
                </a:rPr>
                <a:t>を負う。</a:t>
              </a:r>
            </a:p>
          </p:txBody>
        </p:sp>
      </p:grpSp>
      <p:grpSp>
        <p:nvGrpSpPr>
          <p:cNvPr id="3" name="グループ化 2"/>
          <p:cNvGrpSpPr/>
          <p:nvPr/>
        </p:nvGrpSpPr>
        <p:grpSpPr>
          <a:xfrm>
            <a:off x="249960" y="5067789"/>
            <a:ext cx="8640000" cy="1698995"/>
            <a:chOff x="251430" y="5182089"/>
            <a:chExt cx="8640000" cy="1698995"/>
          </a:xfrm>
        </p:grpSpPr>
        <p:sp>
          <p:nvSpPr>
            <p:cNvPr id="17" name="角丸四角形 3">
              <a:extLst>
                <a:ext uri="{FF2B5EF4-FFF2-40B4-BE49-F238E27FC236}">
                  <a16:creationId xmlns:a16="http://schemas.microsoft.com/office/drawing/2014/main" id="{CDD48B48-4C8E-43B5-A34D-9DC68775B744}"/>
                </a:ext>
              </a:extLst>
            </p:cNvPr>
            <p:cNvSpPr/>
            <p:nvPr/>
          </p:nvSpPr>
          <p:spPr>
            <a:xfrm>
              <a:off x="251430" y="5182089"/>
              <a:ext cx="8640000" cy="16759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8" name="テキスト ボックス 27">
              <a:extLst>
                <a:ext uri="{FF2B5EF4-FFF2-40B4-BE49-F238E27FC236}">
                  <a16:creationId xmlns:a16="http://schemas.microsoft.com/office/drawing/2014/main" id="{8D8D43CD-76CA-4E8A-AD10-2B6E911B6E5B}"/>
                </a:ext>
              </a:extLst>
            </p:cNvPr>
            <p:cNvSpPr txBox="1"/>
            <p:nvPr/>
          </p:nvSpPr>
          <p:spPr>
            <a:xfrm>
              <a:off x="341430" y="5182089"/>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sp>
          <p:nvSpPr>
            <p:cNvPr id="29" name="テキスト ボックス 28">
              <a:extLst>
                <a:ext uri="{FF2B5EF4-FFF2-40B4-BE49-F238E27FC236}">
                  <a16:creationId xmlns:a16="http://schemas.microsoft.com/office/drawing/2014/main" id="{381D9C67-E4DA-487E-8D3A-91AA4974FD5A}"/>
                </a:ext>
              </a:extLst>
            </p:cNvPr>
            <p:cNvSpPr txBox="1"/>
            <p:nvPr/>
          </p:nvSpPr>
          <p:spPr>
            <a:xfrm>
              <a:off x="431430" y="5588422"/>
              <a:ext cx="8460000" cy="1292662"/>
            </a:xfrm>
            <a:prstGeom prst="rect">
              <a:avLst/>
            </a:prstGeom>
            <a:noFill/>
          </p:spPr>
          <p:txBody>
            <a:bodyPr wrap="square" rtlCol="0">
              <a:spAutoFit/>
            </a:bodyPr>
            <a:lstStyle/>
            <a:p>
              <a:pPr algn="just">
                <a:lnSpc>
                  <a:spcPct val="130000"/>
                </a:lnSpc>
              </a:pPr>
              <a:r>
                <a:rPr lang="ja-JP" altLang="en-US" sz="2000" dirty="0">
                  <a:latin typeface="+mn-ea"/>
                </a:rPr>
                <a:t>第十六条</a:t>
              </a:r>
            </a:p>
            <a:p>
              <a:pPr algn="just">
                <a:lnSpc>
                  <a:spcPct val="130000"/>
                </a:lnSpc>
              </a:pPr>
              <a:r>
                <a:rPr lang="ja-JP" altLang="en-US" sz="2000" dirty="0">
                  <a:latin typeface="+mn-ea"/>
                </a:rPr>
                <a:t>　保護者は，次条に定めるところにより，</a:t>
              </a:r>
              <a:r>
                <a:rPr lang="ja-JP" altLang="en-US" sz="2000" b="1" u="sng" dirty="0">
                  <a:solidFill>
                    <a:srgbClr val="FF0000"/>
                  </a:solidFill>
                  <a:latin typeface="+mn-ea"/>
                </a:rPr>
                <a:t>子に九年の普通教育を受けさせる義務</a:t>
              </a:r>
              <a:r>
                <a:rPr lang="ja-JP" altLang="en-US" sz="2000" dirty="0">
                  <a:latin typeface="+mn-ea"/>
                </a:rPr>
                <a:t>を負う。</a:t>
              </a:r>
            </a:p>
          </p:txBody>
        </p:sp>
      </p:grpSp>
      <p:sp>
        <p:nvSpPr>
          <p:cNvPr id="30" name="矢印: 左カーブ 4">
            <a:extLst>
              <a:ext uri="{FF2B5EF4-FFF2-40B4-BE49-F238E27FC236}">
                <a16:creationId xmlns:a16="http://schemas.microsoft.com/office/drawing/2014/main" id="{500F2C42-A762-4DC5-A99D-59768349351D}"/>
              </a:ext>
            </a:extLst>
          </p:cNvPr>
          <p:cNvSpPr/>
          <p:nvPr/>
        </p:nvSpPr>
        <p:spPr>
          <a:xfrm>
            <a:off x="4937542" y="4278047"/>
            <a:ext cx="664040" cy="1684603"/>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613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１　学校の定義と設置</a:t>
            </a:r>
          </a:p>
        </p:txBody>
      </p:sp>
      <p:grpSp>
        <p:nvGrpSpPr>
          <p:cNvPr id="4" name="グループ化 3"/>
          <p:cNvGrpSpPr/>
          <p:nvPr/>
        </p:nvGrpSpPr>
        <p:grpSpPr>
          <a:xfrm>
            <a:off x="289530" y="505314"/>
            <a:ext cx="8640000" cy="1698995"/>
            <a:chOff x="289530" y="505314"/>
            <a:chExt cx="8640000" cy="1698995"/>
          </a:xfrm>
        </p:grpSpPr>
        <p:sp>
          <p:nvSpPr>
            <p:cNvPr id="17" name="角丸四角形 3">
              <a:extLst>
                <a:ext uri="{FF2B5EF4-FFF2-40B4-BE49-F238E27FC236}">
                  <a16:creationId xmlns:a16="http://schemas.microsoft.com/office/drawing/2014/main" id="{CDD48B48-4C8E-43B5-A34D-9DC68775B744}"/>
                </a:ext>
              </a:extLst>
            </p:cNvPr>
            <p:cNvSpPr/>
            <p:nvPr/>
          </p:nvSpPr>
          <p:spPr>
            <a:xfrm>
              <a:off x="289530" y="505314"/>
              <a:ext cx="8640000" cy="16759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8" name="テキスト ボックス 27">
              <a:extLst>
                <a:ext uri="{FF2B5EF4-FFF2-40B4-BE49-F238E27FC236}">
                  <a16:creationId xmlns:a16="http://schemas.microsoft.com/office/drawing/2014/main" id="{8D8D43CD-76CA-4E8A-AD10-2B6E911B6E5B}"/>
                </a:ext>
              </a:extLst>
            </p:cNvPr>
            <p:cNvSpPr txBox="1"/>
            <p:nvPr/>
          </p:nvSpPr>
          <p:spPr>
            <a:xfrm>
              <a:off x="379530" y="505314"/>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sp>
          <p:nvSpPr>
            <p:cNvPr id="29" name="テキスト ボックス 28">
              <a:extLst>
                <a:ext uri="{FF2B5EF4-FFF2-40B4-BE49-F238E27FC236}">
                  <a16:creationId xmlns:a16="http://schemas.microsoft.com/office/drawing/2014/main" id="{381D9C67-E4DA-487E-8D3A-91AA4974FD5A}"/>
                </a:ext>
              </a:extLst>
            </p:cNvPr>
            <p:cNvSpPr txBox="1"/>
            <p:nvPr/>
          </p:nvSpPr>
          <p:spPr>
            <a:xfrm>
              <a:off x="469530" y="911647"/>
              <a:ext cx="8344861" cy="1292662"/>
            </a:xfrm>
            <a:prstGeom prst="rect">
              <a:avLst/>
            </a:prstGeom>
            <a:noFill/>
          </p:spPr>
          <p:txBody>
            <a:bodyPr wrap="square" rtlCol="0">
              <a:spAutoFit/>
            </a:bodyPr>
            <a:lstStyle/>
            <a:p>
              <a:pPr algn="just">
                <a:lnSpc>
                  <a:spcPct val="130000"/>
                </a:lnSpc>
              </a:pPr>
              <a:r>
                <a:rPr lang="ja-JP" altLang="en-US" sz="2000" dirty="0">
                  <a:latin typeface="+mn-ea"/>
                </a:rPr>
                <a:t>第十六条</a:t>
              </a:r>
            </a:p>
            <a:p>
              <a:pPr algn="just">
                <a:lnSpc>
                  <a:spcPct val="130000"/>
                </a:lnSpc>
              </a:pPr>
              <a:r>
                <a:rPr lang="ja-JP" altLang="en-US" sz="2000" dirty="0">
                  <a:latin typeface="+mn-ea"/>
                </a:rPr>
                <a:t>　保護者は，次条に定めるところにより，</a:t>
              </a:r>
              <a:r>
                <a:rPr lang="ja-JP" altLang="en-US" sz="2000" b="1" u="sng" dirty="0">
                  <a:solidFill>
                    <a:srgbClr val="FF0000"/>
                  </a:solidFill>
                  <a:latin typeface="+mn-ea"/>
                </a:rPr>
                <a:t>子に九年の普通教育を受けさせる義務</a:t>
              </a:r>
              <a:r>
                <a:rPr lang="ja-JP" altLang="en-US" sz="2000" dirty="0">
                  <a:latin typeface="+mn-ea"/>
                </a:rPr>
                <a:t>を負う。</a:t>
              </a:r>
            </a:p>
          </p:txBody>
        </p:sp>
      </p:grpSp>
      <p:sp>
        <p:nvSpPr>
          <p:cNvPr id="22" name="テキスト ボックス 21">
            <a:extLst>
              <a:ext uri="{FF2B5EF4-FFF2-40B4-BE49-F238E27FC236}">
                <a16:creationId xmlns:a16="http://schemas.microsoft.com/office/drawing/2014/main" id="{8D8D43CD-76CA-4E8A-AD10-2B6E911B6E5B}"/>
              </a:ext>
            </a:extLst>
          </p:cNvPr>
          <p:cNvSpPr txBox="1"/>
          <p:nvPr/>
        </p:nvSpPr>
        <p:spPr>
          <a:xfrm>
            <a:off x="6352446" y="1782976"/>
            <a:ext cx="1756436" cy="5447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dist">
              <a:lnSpc>
                <a:spcPct val="130000"/>
              </a:lnSpc>
            </a:pPr>
            <a:r>
              <a:rPr lang="ja-JP" altLang="en-US" sz="2400" b="1" dirty="0">
                <a:solidFill>
                  <a:schemeClr val="bg1"/>
                </a:solidFill>
                <a:latin typeface="+mj-ea"/>
                <a:ea typeface="+mj-ea"/>
              </a:rPr>
              <a:t>就学義務</a:t>
            </a:r>
            <a:endParaRPr lang="ja-JP" altLang="en-US" sz="2400" b="1" u="sng" dirty="0">
              <a:solidFill>
                <a:schemeClr val="bg1"/>
              </a:solidFill>
              <a:latin typeface="+mj-ea"/>
              <a:ea typeface="+mj-ea"/>
            </a:endParaRPr>
          </a:p>
        </p:txBody>
      </p:sp>
      <p:grpSp>
        <p:nvGrpSpPr>
          <p:cNvPr id="3" name="グループ化 2"/>
          <p:cNvGrpSpPr/>
          <p:nvPr/>
        </p:nvGrpSpPr>
        <p:grpSpPr>
          <a:xfrm>
            <a:off x="289530" y="2587558"/>
            <a:ext cx="8640000" cy="4076569"/>
            <a:chOff x="289530" y="2587558"/>
            <a:chExt cx="8640000" cy="4076569"/>
          </a:xfrm>
        </p:grpSpPr>
        <p:sp>
          <p:nvSpPr>
            <p:cNvPr id="23" name="角丸四角形 3">
              <a:extLst>
                <a:ext uri="{FF2B5EF4-FFF2-40B4-BE49-F238E27FC236}">
                  <a16:creationId xmlns:a16="http://schemas.microsoft.com/office/drawing/2014/main" id="{CDD48B48-4C8E-43B5-A34D-9DC68775B744}"/>
                </a:ext>
              </a:extLst>
            </p:cNvPr>
            <p:cNvSpPr/>
            <p:nvPr/>
          </p:nvSpPr>
          <p:spPr>
            <a:xfrm>
              <a:off x="289530" y="2587558"/>
              <a:ext cx="8640000" cy="4076569"/>
            </a:xfrm>
            <a:prstGeom prst="roundRect">
              <a:avLst>
                <a:gd name="adj" fmla="val 100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4" name="テキスト ボックス 23">
              <a:extLst>
                <a:ext uri="{FF2B5EF4-FFF2-40B4-BE49-F238E27FC236}">
                  <a16:creationId xmlns:a16="http://schemas.microsoft.com/office/drawing/2014/main" id="{8D8D43CD-76CA-4E8A-AD10-2B6E911B6E5B}"/>
                </a:ext>
              </a:extLst>
            </p:cNvPr>
            <p:cNvSpPr txBox="1"/>
            <p:nvPr/>
          </p:nvSpPr>
          <p:spPr>
            <a:xfrm>
              <a:off x="379530" y="2587558"/>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sp>
          <p:nvSpPr>
            <p:cNvPr id="25" name="テキスト ボックス 24">
              <a:extLst>
                <a:ext uri="{FF2B5EF4-FFF2-40B4-BE49-F238E27FC236}">
                  <a16:creationId xmlns:a16="http://schemas.microsoft.com/office/drawing/2014/main" id="{381D9C67-E4DA-487E-8D3A-91AA4974FD5A}"/>
                </a:ext>
              </a:extLst>
            </p:cNvPr>
            <p:cNvSpPr txBox="1"/>
            <p:nvPr/>
          </p:nvSpPr>
          <p:spPr>
            <a:xfrm>
              <a:off x="469530" y="2993891"/>
              <a:ext cx="8344861" cy="3670236"/>
            </a:xfrm>
            <a:prstGeom prst="rect">
              <a:avLst/>
            </a:prstGeom>
            <a:noFill/>
          </p:spPr>
          <p:txBody>
            <a:bodyPr wrap="square" rtlCol="0">
              <a:spAutoFit/>
            </a:bodyPr>
            <a:lstStyle/>
            <a:p>
              <a:pPr algn="just">
                <a:lnSpc>
                  <a:spcPct val="130000"/>
                </a:lnSpc>
              </a:pPr>
              <a:r>
                <a:rPr lang="ja-JP" altLang="en-US" sz="2000" dirty="0">
                  <a:latin typeface="+mn-ea"/>
                </a:rPr>
                <a:t>第十七条</a:t>
              </a:r>
            </a:p>
            <a:p>
              <a:pPr algn="just">
                <a:lnSpc>
                  <a:spcPct val="130000"/>
                </a:lnSpc>
              </a:pPr>
              <a:r>
                <a:rPr lang="ja-JP" altLang="en-US" sz="2000" dirty="0">
                  <a:latin typeface="+mn-ea"/>
                </a:rPr>
                <a:t>　保護者は，子の</a:t>
              </a:r>
              <a:r>
                <a:rPr lang="ja-JP" altLang="en-US" sz="2000" b="1" u="sng" dirty="0">
                  <a:solidFill>
                    <a:srgbClr val="FF0000"/>
                  </a:solidFill>
                  <a:latin typeface="+mn-ea"/>
                </a:rPr>
                <a:t>満六歳に達した日の翌日以後における最初の学年の初めから，満十二歳に達した日の属する学年の終わりまで</a:t>
              </a:r>
              <a:r>
                <a:rPr lang="ja-JP" altLang="en-US" sz="2000" dirty="0">
                  <a:latin typeface="+mn-ea"/>
                </a:rPr>
                <a:t>，これを小学校，義務教育学校の前期課程又は特別支援学校の小学部に就学させる義務を負う。ただし，子が，満十二歳に達した日の属する学年の終わりまでに小学校の課程，義務教育学校の前期課程又は特別支援学校の小学部の課程を修了しないときは，満十五歳に達した日の属する学年の終わり（それまでの間においてこれらの課程を修了したときは，その修了した日の属する学年の終わり）までとする。</a:t>
              </a:r>
            </a:p>
          </p:txBody>
        </p:sp>
      </p:grpSp>
    </p:spTree>
    <p:extLst>
      <p:ext uri="{BB962C8B-B14F-4D97-AF65-F5344CB8AC3E}">
        <p14:creationId xmlns:p14="http://schemas.microsoft.com/office/powerpoint/2010/main" val="29190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１　学校の定義と設置</a:t>
            </a:r>
          </a:p>
        </p:txBody>
      </p:sp>
      <p:grpSp>
        <p:nvGrpSpPr>
          <p:cNvPr id="3" name="グループ化 2"/>
          <p:cNvGrpSpPr/>
          <p:nvPr/>
        </p:nvGrpSpPr>
        <p:grpSpPr>
          <a:xfrm>
            <a:off x="289530" y="824290"/>
            <a:ext cx="8640000" cy="3299433"/>
            <a:chOff x="289530" y="505314"/>
            <a:chExt cx="8640000" cy="3299433"/>
          </a:xfrm>
        </p:grpSpPr>
        <p:sp>
          <p:nvSpPr>
            <p:cNvPr id="17" name="角丸四角形 3">
              <a:extLst>
                <a:ext uri="{FF2B5EF4-FFF2-40B4-BE49-F238E27FC236}">
                  <a16:creationId xmlns:a16="http://schemas.microsoft.com/office/drawing/2014/main" id="{CDD48B48-4C8E-43B5-A34D-9DC68775B744}"/>
                </a:ext>
              </a:extLst>
            </p:cNvPr>
            <p:cNvSpPr/>
            <p:nvPr/>
          </p:nvSpPr>
          <p:spPr>
            <a:xfrm>
              <a:off x="289530" y="505314"/>
              <a:ext cx="8640000" cy="3299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8" name="テキスト ボックス 27">
              <a:extLst>
                <a:ext uri="{FF2B5EF4-FFF2-40B4-BE49-F238E27FC236}">
                  <a16:creationId xmlns:a16="http://schemas.microsoft.com/office/drawing/2014/main" id="{8D8D43CD-76CA-4E8A-AD10-2B6E911B6E5B}"/>
                </a:ext>
              </a:extLst>
            </p:cNvPr>
            <p:cNvSpPr txBox="1"/>
            <p:nvPr/>
          </p:nvSpPr>
          <p:spPr>
            <a:xfrm>
              <a:off x="379530" y="505314"/>
              <a:ext cx="4597582" cy="572464"/>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ea typeface="+mj-ea"/>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sp>
          <p:nvSpPr>
            <p:cNvPr id="29" name="テキスト ボックス 28">
              <a:extLst>
                <a:ext uri="{FF2B5EF4-FFF2-40B4-BE49-F238E27FC236}">
                  <a16:creationId xmlns:a16="http://schemas.microsoft.com/office/drawing/2014/main" id="{381D9C67-E4DA-487E-8D3A-91AA4974FD5A}"/>
                </a:ext>
              </a:extLst>
            </p:cNvPr>
            <p:cNvSpPr txBox="1"/>
            <p:nvPr/>
          </p:nvSpPr>
          <p:spPr>
            <a:xfrm>
              <a:off x="469530" y="911647"/>
              <a:ext cx="8366126" cy="2893100"/>
            </a:xfrm>
            <a:prstGeom prst="rect">
              <a:avLst/>
            </a:prstGeom>
            <a:noFill/>
          </p:spPr>
          <p:txBody>
            <a:bodyPr wrap="square" rtlCol="0">
              <a:spAutoFit/>
            </a:bodyPr>
            <a:lstStyle/>
            <a:p>
              <a:pPr algn="just">
                <a:lnSpc>
                  <a:spcPct val="130000"/>
                </a:lnSpc>
              </a:pPr>
              <a:r>
                <a:rPr lang="ja-JP" altLang="en-US" sz="2000" dirty="0">
                  <a:latin typeface="+mn-ea"/>
                </a:rPr>
                <a:t>第三十八条</a:t>
              </a:r>
            </a:p>
            <a:p>
              <a:pPr algn="just">
                <a:lnSpc>
                  <a:spcPct val="130000"/>
                </a:lnSpc>
              </a:pPr>
              <a:r>
                <a:rPr lang="ja-JP" altLang="en-US" sz="2000" dirty="0">
                  <a:latin typeface="+mn-ea"/>
                </a:rPr>
                <a:t>　</a:t>
              </a:r>
              <a:r>
                <a:rPr lang="ja-JP" altLang="en-US" sz="2000" b="1" u="sng" dirty="0">
                  <a:solidFill>
                    <a:srgbClr val="FF0000"/>
                  </a:solidFill>
                  <a:latin typeface="+mn-ea"/>
                </a:rPr>
                <a:t>市町村は</a:t>
              </a:r>
              <a:r>
                <a:rPr lang="ja-JP" altLang="en-US" sz="2000" dirty="0">
                  <a:latin typeface="+mn-ea"/>
                </a:rPr>
                <a:t>，その区域内にある学齢児童を就学させるに必要な</a:t>
              </a:r>
              <a:r>
                <a:rPr lang="ja-JP" altLang="en-US" sz="2000" b="1" u="sng" dirty="0">
                  <a:solidFill>
                    <a:srgbClr val="FF0000"/>
                  </a:solidFill>
                  <a:latin typeface="+mn-ea"/>
                </a:rPr>
                <a:t>小学校を設置しなければならない。</a:t>
              </a:r>
              <a:r>
                <a:rPr lang="ja-JP" altLang="en-US" sz="2000" dirty="0">
                  <a:latin typeface="+mn-ea"/>
                </a:rPr>
                <a:t>ただし，教育上有益かつ適切であると認めるときは，義務教育学校の設置をもつてこれに代えることができる。</a:t>
              </a:r>
              <a:endParaRPr lang="en-US" altLang="ja-JP" sz="2000" dirty="0">
                <a:latin typeface="+mn-ea"/>
              </a:endParaRPr>
            </a:p>
            <a:p>
              <a:pPr algn="just">
                <a:lnSpc>
                  <a:spcPct val="130000"/>
                </a:lnSpc>
              </a:pPr>
              <a:r>
                <a:rPr lang="ja-JP" altLang="en-US" sz="2000" dirty="0">
                  <a:latin typeface="+mn-ea"/>
                </a:rPr>
                <a:t>第四十九条</a:t>
              </a:r>
            </a:p>
            <a:p>
              <a:pPr algn="just">
                <a:lnSpc>
                  <a:spcPct val="130000"/>
                </a:lnSpc>
              </a:pPr>
              <a:r>
                <a:rPr lang="ja-JP" altLang="en-US" sz="2000" dirty="0">
                  <a:latin typeface="+mn-ea"/>
                </a:rPr>
                <a:t>　第三十条第二項，第三十一条，第三十四条，第三十五条及び第三十七条から第四十四条までの規定は，中学校に準用する。</a:t>
              </a:r>
            </a:p>
          </p:txBody>
        </p:sp>
      </p:grpSp>
    </p:spTree>
    <p:extLst>
      <p:ext uri="{BB962C8B-B14F-4D97-AF65-F5344CB8AC3E}">
        <p14:creationId xmlns:p14="http://schemas.microsoft.com/office/powerpoint/2010/main" val="277113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２　学校設置基準</a:t>
            </a:r>
          </a:p>
        </p:txBody>
      </p:sp>
      <p:grpSp>
        <p:nvGrpSpPr>
          <p:cNvPr id="8" name="グループ化 7">
            <a:extLst>
              <a:ext uri="{FF2B5EF4-FFF2-40B4-BE49-F238E27FC236}">
                <a16:creationId xmlns:a16="http://schemas.microsoft.com/office/drawing/2014/main" id="{82DD57E2-F47B-44AA-80C8-CFEC990DC318}"/>
              </a:ext>
            </a:extLst>
          </p:cNvPr>
          <p:cNvGrpSpPr/>
          <p:nvPr/>
        </p:nvGrpSpPr>
        <p:grpSpPr>
          <a:xfrm>
            <a:off x="251430" y="548905"/>
            <a:ext cx="8640000" cy="2076021"/>
            <a:chOff x="315088" y="1246993"/>
            <a:chExt cx="8640000" cy="2076021"/>
          </a:xfrm>
        </p:grpSpPr>
        <p:grpSp>
          <p:nvGrpSpPr>
            <p:cNvPr id="10" name="グループ化 9">
              <a:extLst>
                <a:ext uri="{FF2B5EF4-FFF2-40B4-BE49-F238E27FC236}">
                  <a16:creationId xmlns:a16="http://schemas.microsoft.com/office/drawing/2014/main" id="{56955ECA-C143-426E-B865-1F0BC4C994DA}"/>
                </a:ext>
              </a:extLst>
            </p:cNvPr>
            <p:cNvGrpSpPr/>
            <p:nvPr/>
          </p:nvGrpSpPr>
          <p:grpSpPr>
            <a:xfrm>
              <a:off x="315088" y="1246993"/>
              <a:ext cx="8640000" cy="2076021"/>
              <a:chOff x="300815" y="1246993"/>
              <a:chExt cx="8640000" cy="2076021"/>
            </a:xfrm>
          </p:grpSpPr>
          <p:sp>
            <p:nvSpPr>
              <p:cNvPr id="15" name="角丸四角形 3">
                <a:extLst>
                  <a:ext uri="{FF2B5EF4-FFF2-40B4-BE49-F238E27FC236}">
                    <a16:creationId xmlns:a16="http://schemas.microsoft.com/office/drawing/2014/main" id="{CDD48B48-4C8E-43B5-A34D-9DC68775B744}"/>
                  </a:ext>
                </a:extLst>
              </p:cNvPr>
              <p:cNvSpPr/>
              <p:nvPr/>
            </p:nvSpPr>
            <p:spPr>
              <a:xfrm>
                <a:off x="300815" y="1246993"/>
                <a:ext cx="8640000" cy="2076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6" name="テキスト ボックス 15">
                <a:extLst>
                  <a:ext uri="{FF2B5EF4-FFF2-40B4-BE49-F238E27FC236}">
                    <a16:creationId xmlns:a16="http://schemas.microsoft.com/office/drawing/2014/main" id="{8D8D43CD-76CA-4E8A-AD10-2B6E911B6E5B}"/>
                  </a:ext>
                </a:extLst>
              </p:cNvPr>
              <p:cNvSpPr txBox="1"/>
              <p:nvPr/>
            </p:nvSpPr>
            <p:spPr>
              <a:xfrm>
                <a:off x="300815" y="1246993"/>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rPr>
                  <a:t>学校教育法</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2" name="テキスト ボックス 11">
              <a:extLst>
                <a:ext uri="{FF2B5EF4-FFF2-40B4-BE49-F238E27FC236}">
                  <a16:creationId xmlns:a16="http://schemas.microsoft.com/office/drawing/2014/main" id="{381D9C67-E4DA-487E-8D3A-91AA4974FD5A}"/>
                </a:ext>
              </a:extLst>
            </p:cNvPr>
            <p:cNvSpPr txBox="1"/>
            <p:nvPr/>
          </p:nvSpPr>
          <p:spPr>
            <a:xfrm>
              <a:off x="405088" y="1653326"/>
              <a:ext cx="8460000" cy="1669688"/>
            </a:xfrm>
            <a:prstGeom prst="rect">
              <a:avLst/>
            </a:prstGeom>
            <a:noFill/>
          </p:spPr>
          <p:txBody>
            <a:bodyPr wrap="square" rtlCol="0">
              <a:spAutoFit/>
            </a:bodyPr>
            <a:lstStyle/>
            <a:p>
              <a:pPr algn="just">
                <a:lnSpc>
                  <a:spcPct val="130000"/>
                </a:lnSpc>
              </a:pPr>
              <a:r>
                <a:rPr lang="ja-JP" altLang="en-US" sz="2000" dirty="0">
                  <a:latin typeface="+mn-ea"/>
                </a:rPr>
                <a:t>第三条</a:t>
              </a:r>
            </a:p>
            <a:p>
              <a:pPr algn="just">
                <a:lnSpc>
                  <a:spcPct val="130000"/>
                </a:lnSpc>
              </a:pPr>
              <a:r>
                <a:rPr lang="ja-JP" altLang="en-US" sz="2000" dirty="0">
                  <a:latin typeface="+mn-ea"/>
                </a:rPr>
                <a:t>　学校を設置しようとする者は，学校の種類に応じ，文部科学大臣の定める設備，編制その他に関する</a:t>
              </a:r>
              <a:r>
                <a:rPr lang="ja-JP" altLang="en-US" sz="2000" b="1" u="sng" dirty="0">
                  <a:solidFill>
                    <a:srgbClr val="FF0000"/>
                  </a:solidFill>
                  <a:latin typeface="+mn-ea"/>
                </a:rPr>
                <a:t>設置基準に従い</a:t>
              </a:r>
              <a:r>
                <a:rPr lang="ja-JP" altLang="en-US" sz="2000" dirty="0">
                  <a:latin typeface="+mn-ea"/>
                </a:rPr>
                <a:t>，これを設置しなければならない。</a:t>
              </a:r>
            </a:p>
          </p:txBody>
        </p:sp>
      </p:grpSp>
      <p:grpSp>
        <p:nvGrpSpPr>
          <p:cNvPr id="17" name="グループ化 16">
            <a:extLst>
              <a:ext uri="{FF2B5EF4-FFF2-40B4-BE49-F238E27FC236}">
                <a16:creationId xmlns:a16="http://schemas.microsoft.com/office/drawing/2014/main" id="{82DD57E2-F47B-44AA-80C8-CFEC990DC318}"/>
              </a:ext>
            </a:extLst>
          </p:cNvPr>
          <p:cNvGrpSpPr/>
          <p:nvPr/>
        </p:nvGrpSpPr>
        <p:grpSpPr>
          <a:xfrm>
            <a:off x="251430" y="4722683"/>
            <a:ext cx="8640000" cy="2099104"/>
            <a:chOff x="315088" y="1246993"/>
            <a:chExt cx="8640000" cy="2099104"/>
          </a:xfrm>
        </p:grpSpPr>
        <p:grpSp>
          <p:nvGrpSpPr>
            <p:cNvPr id="18" name="グループ化 17">
              <a:extLst>
                <a:ext uri="{FF2B5EF4-FFF2-40B4-BE49-F238E27FC236}">
                  <a16:creationId xmlns:a16="http://schemas.microsoft.com/office/drawing/2014/main" id="{56955ECA-C143-426E-B865-1F0BC4C994DA}"/>
                </a:ext>
              </a:extLst>
            </p:cNvPr>
            <p:cNvGrpSpPr/>
            <p:nvPr/>
          </p:nvGrpSpPr>
          <p:grpSpPr>
            <a:xfrm>
              <a:off x="315088" y="1246993"/>
              <a:ext cx="8640000" cy="2076021"/>
              <a:chOff x="300815" y="1246993"/>
              <a:chExt cx="8640000" cy="2076021"/>
            </a:xfrm>
          </p:grpSpPr>
          <p:sp>
            <p:nvSpPr>
              <p:cNvPr id="20" name="角丸四角形 3">
                <a:extLst>
                  <a:ext uri="{FF2B5EF4-FFF2-40B4-BE49-F238E27FC236}">
                    <a16:creationId xmlns:a16="http://schemas.microsoft.com/office/drawing/2014/main" id="{CDD48B48-4C8E-43B5-A34D-9DC68775B744}"/>
                  </a:ext>
                </a:extLst>
              </p:cNvPr>
              <p:cNvSpPr/>
              <p:nvPr/>
            </p:nvSpPr>
            <p:spPr>
              <a:xfrm>
                <a:off x="300815" y="1246993"/>
                <a:ext cx="8640000" cy="2076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1" name="テキスト ボックス 20">
                <a:extLst>
                  <a:ext uri="{FF2B5EF4-FFF2-40B4-BE49-F238E27FC236}">
                    <a16:creationId xmlns:a16="http://schemas.microsoft.com/office/drawing/2014/main" id="{8D8D43CD-76CA-4E8A-AD10-2B6E911B6E5B}"/>
                  </a:ext>
                </a:extLst>
              </p:cNvPr>
              <p:cNvSpPr txBox="1"/>
              <p:nvPr/>
            </p:nvSpPr>
            <p:spPr>
              <a:xfrm>
                <a:off x="300815" y="1246993"/>
                <a:ext cx="4597582" cy="544765"/>
              </a:xfrm>
              <a:prstGeom prst="rect">
                <a:avLst/>
              </a:prstGeom>
              <a:noFill/>
            </p:spPr>
            <p:txBody>
              <a:bodyPr wrap="square" rtlCol="0">
                <a:spAutoFit/>
              </a:bodyPr>
              <a:lstStyle/>
              <a:p>
                <a:pPr algn="just">
                  <a:lnSpc>
                    <a:spcPct val="130000"/>
                  </a:lnSpc>
                </a:pPr>
                <a:r>
                  <a:rPr lang="en-US" altLang="ja-JP" sz="2400" b="1" dirty="0">
                    <a:solidFill>
                      <a:srgbClr val="FF0000"/>
                    </a:solidFill>
                    <a:latin typeface="+mn-ea"/>
                  </a:rPr>
                  <a:t> </a:t>
                </a:r>
                <a:r>
                  <a:rPr lang="en-US" altLang="ja-JP" sz="2400" b="1" dirty="0">
                    <a:solidFill>
                      <a:srgbClr val="FF0000"/>
                    </a:solidFill>
                    <a:latin typeface="+mj-ea"/>
                    <a:ea typeface="+mj-ea"/>
                  </a:rPr>
                  <a:t>《</a:t>
                </a:r>
                <a:r>
                  <a:rPr lang="ja-JP" altLang="en-US" sz="2400" b="1" dirty="0">
                    <a:solidFill>
                      <a:srgbClr val="FF0000"/>
                    </a:solidFill>
                    <a:latin typeface="+mj-ea"/>
                  </a:rPr>
                  <a:t>学校教育法施行規則</a:t>
                </a:r>
                <a:r>
                  <a:rPr lang="en-US" altLang="ja-JP" sz="2400" b="1" dirty="0">
                    <a:solidFill>
                      <a:srgbClr val="FF0000"/>
                    </a:solidFill>
                    <a:latin typeface="+mj-ea"/>
                    <a:ea typeface="+mj-ea"/>
                  </a:rPr>
                  <a:t>》</a:t>
                </a:r>
                <a:endParaRPr lang="ja-JP" altLang="en-US" sz="2400" b="1" u="sng" dirty="0">
                  <a:solidFill>
                    <a:srgbClr val="FF0000"/>
                  </a:solidFill>
                  <a:latin typeface="+mj-ea"/>
                  <a:ea typeface="+mj-ea"/>
                </a:endParaRPr>
              </a:p>
            </p:txBody>
          </p:sp>
        </p:grpSp>
        <p:sp>
          <p:nvSpPr>
            <p:cNvPr id="19" name="テキスト ボックス 18">
              <a:extLst>
                <a:ext uri="{FF2B5EF4-FFF2-40B4-BE49-F238E27FC236}">
                  <a16:creationId xmlns:a16="http://schemas.microsoft.com/office/drawing/2014/main" id="{381D9C67-E4DA-487E-8D3A-91AA4974FD5A}"/>
                </a:ext>
              </a:extLst>
            </p:cNvPr>
            <p:cNvSpPr txBox="1"/>
            <p:nvPr/>
          </p:nvSpPr>
          <p:spPr>
            <a:xfrm>
              <a:off x="405088" y="1653326"/>
              <a:ext cx="8370000" cy="1692771"/>
            </a:xfrm>
            <a:prstGeom prst="rect">
              <a:avLst/>
            </a:prstGeom>
            <a:noFill/>
          </p:spPr>
          <p:txBody>
            <a:bodyPr wrap="square" rtlCol="0">
              <a:spAutoFit/>
            </a:bodyPr>
            <a:lstStyle/>
            <a:p>
              <a:pPr algn="just">
                <a:lnSpc>
                  <a:spcPct val="130000"/>
                </a:lnSpc>
              </a:pPr>
              <a:r>
                <a:rPr lang="ja-JP" altLang="en-US" sz="2000" dirty="0">
                  <a:latin typeface="+mn-ea"/>
                </a:rPr>
                <a:t>第一条</a:t>
              </a:r>
            </a:p>
            <a:p>
              <a:pPr algn="just">
                <a:lnSpc>
                  <a:spcPct val="130000"/>
                </a:lnSpc>
              </a:pPr>
              <a:r>
                <a:rPr lang="ja-JP" altLang="en-US" sz="2000" dirty="0">
                  <a:latin typeface="+mn-ea"/>
                </a:rPr>
                <a:t>　学校には，その学校の目的を実現するために必要な</a:t>
              </a:r>
              <a:r>
                <a:rPr lang="ja-JP" altLang="en-US" sz="2000" b="1" u="sng" dirty="0">
                  <a:solidFill>
                    <a:srgbClr val="FF0000"/>
                  </a:solidFill>
                  <a:latin typeface="+mn-ea"/>
                </a:rPr>
                <a:t>校地，校舎，校具</a:t>
              </a:r>
              <a:r>
                <a:rPr lang="en-US" altLang="ja-JP" sz="2000" b="1" u="sng" dirty="0">
                  <a:solidFill>
                    <a:srgbClr val="FF0000"/>
                  </a:solidFill>
                  <a:latin typeface="+mn-ea"/>
                </a:rPr>
                <a:t>,</a:t>
              </a:r>
              <a:r>
                <a:rPr lang="ja-JP" altLang="en-US" sz="2000" b="1" u="sng" dirty="0">
                  <a:solidFill>
                    <a:srgbClr val="FF0000"/>
                  </a:solidFill>
                  <a:latin typeface="+mn-ea"/>
                </a:rPr>
                <a:t>運動場，図書館又は図書室，保健室その他の設備</a:t>
              </a:r>
              <a:r>
                <a:rPr lang="ja-JP" altLang="en-US" sz="2000" dirty="0">
                  <a:latin typeface="+mn-ea"/>
                </a:rPr>
                <a:t>を設けなければならない。</a:t>
              </a:r>
            </a:p>
          </p:txBody>
        </p:sp>
      </p:grpSp>
      <p:sp>
        <p:nvSpPr>
          <p:cNvPr id="22" name="テキスト ボックス 21"/>
          <p:cNvSpPr txBox="1"/>
          <p:nvPr/>
        </p:nvSpPr>
        <p:spPr>
          <a:xfrm>
            <a:off x="3166394" y="2902407"/>
            <a:ext cx="2810072" cy="6524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30000"/>
              </a:lnSpc>
            </a:pPr>
            <a:r>
              <a:rPr lang="ja-JP" altLang="en-US" sz="2800" b="1" dirty="0">
                <a:latin typeface="+mn-ea"/>
              </a:rPr>
              <a:t>小学校設置基準</a:t>
            </a:r>
            <a:endParaRPr lang="ja-JP" altLang="en-US" sz="2800" b="1" u="sng" dirty="0">
              <a:solidFill>
                <a:srgbClr val="FF0000"/>
              </a:solidFill>
              <a:latin typeface="+mn-ea"/>
            </a:endParaRPr>
          </a:p>
        </p:txBody>
      </p:sp>
      <p:sp>
        <p:nvSpPr>
          <p:cNvPr id="23" name="テキスト ボックス 22"/>
          <p:cNvSpPr txBox="1"/>
          <p:nvPr/>
        </p:nvSpPr>
        <p:spPr>
          <a:xfrm>
            <a:off x="6159331" y="2902407"/>
            <a:ext cx="2732099" cy="6524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30000"/>
              </a:lnSpc>
            </a:pPr>
            <a:r>
              <a:rPr lang="ja-JP" altLang="en-US" sz="2800" b="1" dirty="0">
                <a:latin typeface="+mn-ea"/>
              </a:rPr>
              <a:t>中学校設置基準</a:t>
            </a:r>
            <a:endParaRPr lang="ja-JP" altLang="en-US" sz="2800" b="1" u="sng" dirty="0">
              <a:solidFill>
                <a:srgbClr val="FF0000"/>
              </a:solidFill>
              <a:latin typeface="+mn-ea"/>
            </a:endParaRPr>
          </a:p>
        </p:txBody>
      </p:sp>
      <p:sp>
        <p:nvSpPr>
          <p:cNvPr id="24" name="テキスト ボックス 23"/>
          <p:cNvSpPr txBox="1"/>
          <p:nvPr/>
        </p:nvSpPr>
        <p:spPr>
          <a:xfrm>
            <a:off x="251430" y="3792716"/>
            <a:ext cx="3175123" cy="6524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30000"/>
              </a:lnSpc>
            </a:pPr>
            <a:r>
              <a:rPr lang="ja-JP" altLang="en-US" sz="2800" b="1" dirty="0">
                <a:latin typeface="+mn-ea"/>
              </a:rPr>
              <a:t>高等学校設置基準</a:t>
            </a:r>
            <a:endParaRPr lang="ja-JP" altLang="en-US" sz="2800" b="1" u="sng" dirty="0">
              <a:solidFill>
                <a:srgbClr val="FF0000"/>
              </a:solidFill>
              <a:latin typeface="+mn-ea"/>
            </a:endParaRPr>
          </a:p>
        </p:txBody>
      </p:sp>
      <p:sp>
        <p:nvSpPr>
          <p:cNvPr id="26" name="テキスト ボックス 25"/>
          <p:cNvSpPr txBox="1"/>
          <p:nvPr/>
        </p:nvSpPr>
        <p:spPr>
          <a:xfrm>
            <a:off x="251430" y="2902407"/>
            <a:ext cx="2732099" cy="6524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30000"/>
              </a:lnSpc>
            </a:pPr>
            <a:r>
              <a:rPr lang="ja-JP" altLang="en-US" sz="2800" b="1" dirty="0">
                <a:latin typeface="+mn-ea"/>
              </a:rPr>
              <a:t>幼稚園設置基準</a:t>
            </a:r>
            <a:endParaRPr lang="ja-JP" altLang="en-US" sz="2800" b="1" u="sng" dirty="0">
              <a:solidFill>
                <a:srgbClr val="FF0000"/>
              </a:solidFill>
              <a:latin typeface="+mn-ea"/>
            </a:endParaRPr>
          </a:p>
        </p:txBody>
      </p:sp>
      <p:sp>
        <p:nvSpPr>
          <p:cNvPr id="5" name="正方形/長方形 4"/>
          <p:cNvSpPr/>
          <p:nvPr/>
        </p:nvSpPr>
        <p:spPr>
          <a:xfrm>
            <a:off x="3545545" y="3996297"/>
            <a:ext cx="543739" cy="523220"/>
          </a:xfrm>
          <a:prstGeom prst="rect">
            <a:avLst/>
          </a:prstGeom>
        </p:spPr>
        <p:txBody>
          <a:bodyPr wrap="none">
            <a:spAutoFit/>
          </a:bodyPr>
          <a:lstStyle/>
          <a:p>
            <a:r>
              <a:rPr lang="ja-JP" altLang="en-US" sz="2800" b="1" dirty="0">
                <a:latin typeface="+mn-ea"/>
              </a:rPr>
              <a:t>等</a:t>
            </a:r>
            <a:endParaRPr lang="ja-JP" altLang="en-US" sz="2800" dirty="0"/>
          </a:p>
        </p:txBody>
      </p:sp>
    </p:spTree>
    <p:extLst>
      <p:ext uri="{BB962C8B-B14F-4D97-AF65-F5344CB8AC3E}">
        <p14:creationId xmlns:p14="http://schemas.microsoft.com/office/powerpoint/2010/main" val="62595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70" y="0"/>
            <a:ext cx="9144000" cy="358798"/>
          </a:xfrm>
          <a:prstGeom prst="rect">
            <a:avLst/>
          </a:prstGeom>
          <a:effectLst/>
          <a:scene3d>
            <a:camera prst="orthographicFront">
              <a:rot lat="0" lon="0" rev="0"/>
            </a:camera>
            <a:lightRig rig="threePt" dir="t">
              <a:rot lat="0" lon="0" rev="1800000"/>
            </a:lightRig>
          </a:scene3d>
        </p:spPr>
        <p:style>
          <a:lnRef idx="0">
            <a:schemeClr val="accent3"/>
          </a:lnRef>
          <a:fillRef idx="3">
            <a:schemeClr val="accent3"/>
          </a:fillRef>
          <a:effectRef idx="3">
            <a:schemeClr val="accent3"/>
          </a:effectRef>
          <a:fontRef idx="minor">
            <a:schemeClr val="lt1"/>
          </a:fontRef>
        </p:style>
        <p:txBody>
          <a:bodyPr vert="horz" lIns="0" tIns="34290" rIns="0" bIns="34290" rtlCol="0" anchor="b">
            <a:noAutofit/>
          </a:bodyPr>
          <a:lst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solidFill>
                  <a:schemeClr val="bg1"/>
                </a:solidFill>
              </a:rPr>
              <a:t>２　学校設置基準</a:t>
            </a:r>
          </a:p>
        </p:txBody>
      </p:sp>
      <p:grpSp>
        <p:nvGrpSpPr>
          <p:cNvPr id="14" name="グループ化 13">
            <a:extLst>
              <a:ext uri="{FF2B5EF4-FFF2-40B4-BE49-F238E27FC236}">
                <a16:creationId xmlns:a16="http://schemas.microsoft.com/office/drawing/2014/main" id="{82DD57E2-F47B-44AA-80C8-CFEC990DC318}"/>
              </a:ext>
            </a:extLst>
          </p:cNvPr>
          <p:cNvGrpSpPr/>
          <p:nvPr/>
        </p:nvGrpSpPr>
        <p:grpSpPr>
          <a:xfrm>
            <a:off x="251430" y="548905"/>
            <a:ext cx="8550000" cy="2022917"/>
            <a:chOff x="315088" y="1246993"/>
            <a:chExt cx="8550000" cy="2022917"/>
          </a:xfrm>
        </p:grpSpPr>
        <p:sp>
          <p:nvSpPr>
            <p:cNvPr id="26" name="テキスト ボックス 25">
              <a:extLst>
                <a:ext uri="{FF2B5EF4-FFF2-40B4-BE49-F238E27FC236}">
                  <a16:creationId xmlns:a16="http://schemas.microsoft.com/office/drawing/2014/main" id="{8D8D43CD-76CA-4E8A-AD10-2B6E911B6E5B}"/>
                </a:ext>
              </a:extLst>
            </p:cNvPr>
            <p:cNvSpPr txBox="1"/>
            <p:nvPr/>
          </p:nvSpPr>
          <p:spPr>
            <a:xfrm>
              <a:off x="315088" y="1246993"/>
              <a:ext cx="4597582" cy="620170"/>
            </a:xfrm>
            <a:prstGeom prst="rect">
              <a:avLst/>
            </a:prstGeom>
            <a:noFill/>
          </p:spPr>
          <p:txBody>
            <a:bodyPr wrap="square" rtlCol="0">
              <a:spAutoFit/>
            </a:bodyPr>
            <a:lstStyle/>
            <a:p>
              <a:pPr algn="just">
                <a:lnSpc>
                  <a:spcPct val="130000"/>
                </a:lnSpc>
              </a:pPr>
              <a:r>
                <a:rPr lang="en-US" altLang="ja-JP" sz="2800" b="1" dirty="0">
                  <a:solidFill>
                    <a:schemeClr val="accent1"/>
                  </a:solidFill>
                  <a:latin typeface="+mn-ea"/>
                </a:rPr>
                <a:t> </a:t>
              </a:r>
              <a:r>
                <a:rPr lang="ja-JP" altLang="en-US" sz="2800" b="1" dirty="0">
                  <a:solidFill>
                    <a:schemeClr val="accent1"/>
                  </a:solidFill>
                  <a:latin typeface="+mj-ea"/>
                  <a:ea typeface="+mj-ea"/>
                </a:rPr>
                <a:t>小学校施設整備指針</a:t>
              </a:r>
              <a:endParaRPr lang="ja-JP" altLang="en-US" sz="2800" b="1" u="sng" dirty="0">
                <a:solidFill>
                  <a:schemeClr val="accent1"/>
                </a:solidFill>
                <a:latin typeface="+mj-ea"/>
                <a:ea typeface="+mj-ea"/>
              </a:endParaRPr>
            </a:p>
          </p:txBody>
        </p:sp>
        <p:sp>
          <p:nvSpPr>
            <p:cNvPr id="24" name="テキスト ボックス 23">
              <a:extLst>
                <a:ext uri="{FF2B5EF4-FFF2-40B4-BE49-F238E27FC236}">
                  <a16:creationId xmlns:a16="http://schemas.microsoft.com/office/drawing/2014/main" id="{381D9C67-E4DA-487E-8D3A-91AA4974FD5A}"/>
                </a:ext>
              </a:extLst>
            </p:cNvPr>
            <p:cNvSpPr txBox="1"/>
            <p:nvPr/>
          </p:nvSpPr>
          <p:spPr>
            <a:xfrm>
              <a:off x="405088" y="2057270"/>
              <a:ext cx="8460000" cy="1212640"/>
            </a:xfrm>
            <a:prstGeom prst="rect">
              <a:avLst/>
            </a:prstGeom>
            <a:noFill/>
          </p:spPr>
          <p:txBody>
            <a:bodyPr wrap="square" rtlCol="0">
              <a:spAutoFit/>
            </a:bodyPr>
            <a:lstStyle/>
            <a:p>
              <a:pPr algn="just">
                <a:lnSpc>
                  <a:spcPct val="130000"/>
                </a:lnSpc>
              </a:pPr>
              <a:r>
                <a:rPr lang="zh-TW" altLang="en-US" sz="2800" dirty="0">
                  <a:latin typeface="メイリオ" panose="020B0604030504040204" pitchFamily="50" charset="-128"/>
                  <a:ea typeface="メイリオ" panose="020B0604030504040204" pitchFamily="50" charset="-128"/>
                </a:rPr>
                <a:t>第１章 総則</a:t>
              </a:r>
              <a:endParaRPr lang="en-US" altLang="zh-TW" sz="2800" dirty="0">
                <a:latin typeface="メイリオ" panose="020B0604030504040204" pitchFamily="50" charset="-128"/>
                <a:ea typeface="メイリオ" panose="020B0604030504040204" pitchFamily="50" charset="-128"/>
              </a:endParaRPr>
            </a:p>
            <a:p>
              <a:pPr algn="just">
                <a:lnSpc>
                  <a:spcPct val="130000"/>
                </a:lnSpc>
              </a:pPr>
              <a:r>
                <a:rPr lang="ja-JP" altLang="en-US" sz="2800" dirty="0"/>
                <a:t>第１節 学校施設整備の基本的方針</a:t>
              </a:r>
              <a:endParaRPr lang="en-US" altLang="ja-JP" sz="2800" dirty="0"/>
            </a:p>
          </p:txBody>
        </p:sp>
      </p:grpSp>
      <p:grpSp>
        <p:nvGrpSpPr>
          <p:cNvPr id="3" name="グループ化 2"/>
          <p:cNvGrpSpPr/>
          <p:nvPr/>
        </p:nvGrpSpPr>
        <p:grpSpPr>
          <a:xfrm>
            <a:off x="576545" y="2571822"/>
            <a:ext cx="8224885" cy="2893100"/>
            <a:chOff x="576545" y="2761929"/>
            <a:chExt cx="8224885" cy="2893100"/>
          </a:xfrm>
        </p:grpSpPr>
        <p:sp>
          <p:nvSpPr>
            <p:cNvPr id="27" name="テキスト ボックス 26">
              <a:extLst>
                <a:ext uri="{FF2B5EF4-FFF2-40B4-BE49-F238E27FC236}">
                  <a16:creationId xmlns:a16="http://schemas.microsoft.com/office/drawing/2014/main" id="{381D9C67-E4DA-487E-8D3A-91AA4974FD5A}"/>
                </a:ext>
              </a:extLst>
            </p:cNvPr>
            <p:cNvSpPr txBox="1"/>
            <p:nvPr/>
          </p:nvSpPr>
          <p:spPr>
            <a:xfrm>
              <a:off x="576545" y="2761929"/>
              <a:ext cx="7989770" cy="2893100"/>
            </a:xfrm>
            <a:prstGeom prst="rect">
              <a:avLst/>
            </a:prstGeom>
            <a:noFill/>
          </p:spPr>
          <p:txBody>
            <a:bodyPr wrap="square" rtlCol="0">
              <a:spAutoFit/>
            </a:bodyPr>
            <a:lstStyle/>
            <a:p>
              <a:pPr algn="just">
                <a:lnSpc>
                  <a:spcPct val="130000"/>
                </a:lnSpc>
              </a:pPr>
              <a:r>
                <a:rPr lang="ja-JP" altLang="en-US" sz="2800" dirty="0"/>
                <a:t>１ </a:t>
              </a:r>
              <a:r>
                <a:rPr lang="ja-JP" altLang="en-US" sz="2800" dirty="0">
                  <a:solidFill>
                    <a:schemeClr val="bg1"/>
                  </a:solidFill>
                </a:rPr>
                <a:t>高機能かつ多機能で変化に対応し得る弾力的な施設環境の整備</a:t>
              </a:r>
              <a:endParaRPr lang="en-US" altLang="ja-JP" sz="2800" dirty="0">
                <a:solidFill>
                  <a:schemeClr val="bg1"/>
                </a:solidFill>
              </a:endParaRPr>
            </a:p>
            <a:p>
              <a:pPr algn="just">
                <a:lnSpc>
                  <a:spcPct val="130000"/>
                </a:lnSpc>
              </a:pPr>
              <a:r>
                <a:rPr lang="ja-JP" altLang="en-US" sz="2800" dirty="0"/>
                <a:t>２ </a:t>
              </a:r>
              <a:r>
                <a:rPr lang="ja-JP" altLang="en-US" sz="2800" dirty="0">
                  <a:solidFill>
                    <a:schemeClr val="bg1"/>
                  </a:solidFill>
                </a:rPr>
                <a:t>健康的かつ安全で豊かな施設環境の確保</a:t>
              </a:r>
              <a:endParaRPr lang="en-US" altLang="ja-JP" sz="2800" dirty="0">
                <a:solidFill>
                  <a:schemeClr val="bg1"/>
                </a:solidFill>
              </a:endParaRPr>
            </a:p>
            <a:p>
              <a:pPr algn="just">
                <a:lnSpc>
                  <a:spcPct val="130000"/>
                </a:lnSpc>
              </a:pPr>
              <a:r>
                <a:rPr lang="ja-JP" altLang="en-US" sz="2800" dirty="0"/>
                <a:t>３ </a:t>
              </a:r>
              <a:r>
                <a:rPr lang="ja-JP" altLang="en-US" sz="2800" dirty="0">
                  <a:solidFill>
                    <a:schemeClr val="bg1"/>
                  </a:solidFill>
                </a:rPr>
                <a:t>地域の生涯学習やまちづくりの核としての施設の整備</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81D9C67-E4DA-487E-8D3A-91AA4974FD5A}"/>
                </a:ext>
              </a:extLst>
            </p:cNvPr>
            <p:cNvSpPr txBox="1"/>
            <p:nvPr/>
          </p:nvSpPr>
          <p:spPr>
            <a:xfrm>
              <a:off x="1069565" y="2761929"/>
              <a:ext cx="7731865" cy="2893100"/>
            </a:xfrm>
            <a:prstGeom prst="rect">
              <a:avLst/>
            </a:prstGeom>
            <a:noFill/>
          </p:spPr>
          <p:txBody>
            <a:bodyPr wrap="square" rtlCol="0">
              <a:spAutoFit/>
            </a:bodyPr>
            <a:lstStyle/>
            <a:p>
              <a:pPr algn="just">
                <a:lnSpc>
                  <a:spcPct val="130000"/>
                </a:lnSpc>
              </a:pPr>
              <a:r>
                <a:rPr lang="ja-JP" altLang="en-US" sz="2800" dirty="0"/>
                <a:t>高機能かつ多機能で変化に対応し得る弾力的な施設環境の整備</a:t>
              </a:r>
              <a:endParaRPr lang="en-US" altLang="ja-JP" sz="2800" dirty="0"/>
            </a:p>
            <a:p>
              <a:pPr algn="just">
                <a:lnSpc>
                  <a:spcPct val="130000"/>
                </a:lnSpc>
              </a:pPr>
              <a:r>
                <a:rPr lang="ja-JP" altLang="en-US" sz="2800" dirty="0"/>
                <a:t>健康的かつ安全で豊かな施設環境の確保</a:t>
              </a:r>
              <a:endParaRPr lang="en-US" altLang="ja-JP" sz="2800" dirty="0"/>
            </a:p>
            <a:p>
              <a:pPr algn="just">
                <a:lnSpc>
                  <a:spcPct val="130000"/>
                </a:lnSpc>
              </a:pPr>
              <a:r>
                <a:rPr lang="ja-JP" altLang="en-US" sz="2800" dirty="0"/>
                <a:t>地域の生涯学習やまちづくりの核としての施設の整備</a:t>
              </a:r>
              <a:endParaRPr lang="ja-JP" altLang="en-US" sz="28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21959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AEEAA99518CE74F835DE5701CE417A2" ma:contentTypeVersion="13" ma:contentTypeDescription="新しいドキュメントを作成します。" ma:contentTypeScope="" ma:versionID="fe49d31852ca189f9aae334c58a97cce">
  <xsd:schema xmlns:xsd="http://www.w3.org/2001/XMLSchema" xmlns:xs="http://www.w3.org/2001/XMLSchema" xmlns:p="http://schemas.microsoft.com/office/2006/metadata/properties" xmlns:ns3="752a78d7-447c-4dfb-a8a9-b62057e30767" xmlns:ns4="598fd83a-e5f0-45da-9c75-e31c6b7ac941" targetNamespace="http://schemas.microsoft.com/office/2006/metadata/properties" ma:root="true" ma:fieldsID="c67747fe5fddbdda16d255542578d0c7" ns3:_="" ns4:_="">
    <xsd:import namespace="752a78d7-447c-4dfb-a8a9-b62057e30767"/>
    <xsd:import namespace="598fd83a-e5f0-45da-9c75-e31c6b7ac94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a78d7-447c-4dfb-a8a9-b62057e30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8fd83a-e5f0-45da-9c75-e31c6b7ac941"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SharingHintHash" ma:index="20"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CE16DF-F1DB-4E25-B9DE-F7DD73967539}">
  <ds:schemaRefs>
    <ds:schemaRef ds:uri="http://schemas.microsoft.com/sharepoint/v3/contenttype/forms"/>
  </ds:schemaRefs>
</ds:datastoreItem>
</file>

<file path=customXml/itemProps2.xml><?xml version="1.0" encoding="utf-8"?>
<ds:datastoreItem xmlns:ds="http://schemas.openxmlformats.org/officeDocument/2006/customXml" ds:itemID="{930A0445-95C9-4ED4-8954-EFBCD3DF7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2a78d7-447c-4dfb-a8a9-b62057e30767"/>
    <ds:schemaRef ds:uri="598fd83a-e5f0-45da-9c75-e31c6b7ac9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598fd83a-e5f0-45da-9c75-e31c6b7ac941"/>
    <ds:schemaRef ds:uri="http://www.w3.org/XML/1998/namespace"/>
    <ds:schemaRef ds:uri="http://purl.org/dc/elements/1.1/"/>
    <ds:schemaRef ds:uri="http://schemas.openxmlformats.org/package/2006/metadata/core-properties"/>
    <ds:schemaRef ds:uri="752a78d7-447c-4dfb-a8a9-b62057e3076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教育機関向けプレゼンテーション、ピンストライプとリボンのデザイン (ワイドスクリーン)</Template>
  <TotalTime>0</TotalTime>
  <Words>1012</Words>
  <Application>Microsoft Office PowerPoint</Application>
  <PresentationFormat>画面に合わせる (4:3)</PresentationFormat>
  <Paragraphs>498</Paragraphs>
  <Slides>27</Slides>
  <Notes>27</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Meiryo UI</vt:lpstr>
      <vt:lpstr>メイリオ</vt:lpstr>
      <vt:lpstr>Arial</vt:lpstr>
      <vt:lpstr>Century Gothic</vt:lpstr>
      <vt:lpstr>Wingdings</vt:lpstr>
      <vt:lpstr>教育機関向けの文献 16 x 9</vt:lpstr>
      <vt:lpstr>主幹教諭研修  研修テーマに関する法規について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cp:revision>
  <dcterms:created xsi:type="dcterms:W3CDTF">2020-05-22T01:53:29Z</dcterms:created>
  <dcterms:modified xsi:type="dcterms:W3CDTF">2021-03-15T10:15:51Z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0x010100FAEEAA99518CE74F835DE5701CE417A2</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